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12" r:id="rId5"/>
    <p:sldId id="316" r:id="rId6"/>
    <p:sldId id="317" r:id="rId7"/>
    <p:sldId id="318" r:id="rId8"/>
    <p:sldId id="319" r:id="rId9"/>
    <p:sldId id="320" r:id="rId10"/>
    <p:sldId id="321" r:id="rId11"/>
    <p:sldId id="322" r:id="rId12"/>
    <p:sldId id="324" r:id="rId13"/>
    <p:sldId id="323" r:id="rId14"/>
    <p:sldId id="325" r:id="rId15"/>
    <p:sldId id="327" r:id="rId16"/>
    <p:sldId id="326" r:id="rId17"/>
    <p:sldId id="328" r:id="rId18"/>
  </p:sldIdLst>
  <p:sldSz cx="9144000" cy="5143500" type="screen16x9"/>
  <p:notesSz cx="6858000" cy="9144000"/>
  <p:custDataLst>
    <p:tags r:id="rId2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02B798B0-FD37-473D-BD89-06201C495833}">
          <p14:sldIdLst>
            <p14:sldId id="312"/>
            <p14:sldId id="316"/>
            <p14:sldId id="317"/>
            <p14:sldId id="318"/>
            <p14:sldId id="319"/>
            <p14:sldId id="320"/>
            <p14:sldId id="321"/>
            <p14:sldId id="322"/>
            <p14:sldId id="324"/>
            <p14:sldId id="323"/>
            <p14:sldId id="325"/>
            <p14:sldId id="327"/>
            <p14:sldId id="326"/>
            <p14:sldId id="32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818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78" autoAdjust="0"/>
    <p:restoredTop sz="94660"/>
  </p:normalViewPr>
  <p:slideViewPr>
    <p:cSldViewPr>
      <p:cViewPr varScale="1">
        <p:scale>
          <a:sx n="149" d="100"/>
          <a:sy n="149" d="100"/>
        </p:scale>
        <p:origin x="660" y="1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87AC4A0F-4F5D-4A63-9F17-45696DA80F11}"/>
    <pc:docChg chg="modSld">
      <pc:chgData name="Kassem, Rana [GTSBE]" userId="e4c360c7-7847-46e6-bdb2-4d20c8ce8a85" providerId="ADAL" clId="{87AC4A0F-4F5D-4A63-9F17-45696DA80F11}" dt="2021-05-19T07:46:56.352" v="2" actId="1076"/>
      <pc:docMkLst>
        <pc:docMk/>
      </pc:docMkLst>
      <pc:sldChg chg="addSp modSp mod">
        <pc:chgData name="Kassem, Rana [GTSBE]" userId="e4c360c7-7847-46e6-bdb2-4d20c8ce8a85" providerId="ADAL" clId="{87AC4A0F-4F5D-4A63-9F17-45696DA80F11}" dt="2021-05-19T07:46:56.352" v="2" actId="1076"/>
        <pc:sldMkLst>
          <pc:docMk/>
          <pc:sldMk cId="521599352" sldId="312"/>
        </pc:sldMkLst>
        <pc:spChg chg="add mod">
          <ac:chgData name="Kassem, Rana [GTSBE]" userId="e4c360c7-7847-46e6-bdb2-4d20c8ce8a85" providerId="ADAL" clId="{87AC4A0F-4F5D-4A63-9F17-45696DA80F11}" dt="2021-05-19T07:46:56.352" v="2" actId="1076"/>
          <ac:spMkLst>
            <pc:docMk/>
            <pc:sldMk cId="521599352" sldId="312"/>
            <ac:spMk id="7" creationId="{298BB615-41D4-4CA4-84A3-99AA19D781AD}"/>
          </ac:spMkLst>
        </pc:spChg>
        <pc:spChg chg="mod">
          <ac:chgData name="Kassem, Rana [GTSBE]" userId="e4c360c7-7847-46e6-bdb2-4d20c8ce8a85" providerId="ADAL" clId="{87AC4A0F-4F5D-4A63-9F17-45696DA80F11}" dt="2021-05-19T07:46:52.545" v="1" actId="1076"/>
          <ac:spMkLst>
            <pc:docMk/>
            <pc:sldMk cId="521599352" sldId="312"/>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696200" y="199534"/>
            <a:ext cx="1184402" cy="548640"/>
          </a:xfrm>
          <a:prstGeom prst="rect">
            <a:avLst/>
          </a:prstGeom>
        </p:spPr>
      </p:pic>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10" name="Picture 9"/>
          <p:cNvPicPr>
            <a:picLocks/>
          </p:cNvPicPr>
          <p:nvPr userDrawn="1"/>
        </p:nvPicPr>
        <p:blipFill rotWithShape="1">
          <a:blip r:embed="rId2" cstate="print">
            <a:extLst>
              <a:ext uri="{28A0092B-C50C-407E-A947-70E740481C1C}">
                <a14:useLocalDpi xmlns:a14="http://schemas.microsoft.com/office/drawing/2010/main" val="0"/>
              </a:ext>
            </a:extLst>
          </a:blip>
          <a:srcRect l="31667"/>
          <a:stretch/>
        </p:blipFill>
        <p:spPr>
          <a:xfrm>
            <a:off x="7315200" y="191262"/>
            <a:ext cx="1417320" cy="475488"/>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52400" y="693378"/>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98BB615-41D4-4CA4-84A3-99AA19D781AD}"/>
              </a:ext>
            </a:extLst>
          </p:cNvPr>
          <p:cNvSpPr txBox="1"/>
          <p:nvPr/>
        </p:nvSpPr>
        <p:spPr>
          <a:xfrm>
            <a:off x="-7257" y="33570"/>
            <a:ext cx="6858000" cy="594360"/>
          </a:xfrm>
          <a:prstGeom prst="rect">
            <a:avLst/>
          </a:prstGeom>
          <a:noFill/>
        </p:spPr>
        <p:txBody>
          <a:bodyPr wrap="square">
            <a:spAutoFit/>
          </a:bodyPr>
          <a:ls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a:lstStyle>
          <a:p>
            <a:pPr marL="0" marR="0">
              <a:spcBef>
                <a:spcPct val="0"/>
              </a:spcBef>
              <a:spcAft>
                <a:spcPct val="0"/>
              </a:spcAft>
            </a:pPr>
            <a:r>
              <a:rPr lang="id-ID" sz="1100" b="1" i="0" strike="noStrike" cap="none" spc="0" baseline="0" dirty="0">
                <a:solidFill>
                  <a:srgbClr val="FF0000"/>
                </a:solidFill>
                <a:effectLst/>
                <a:latin typeface="Lato"/>
                <a:ea typeface="Lato"/>
                <a:cs typeface="Lato"/>
              </a:rPr>
              <a:t>Penafian</a:t>
            </a:r>
            <a:r>
              <a:rPr lang="id-ID" sz="1100" b="0" i="0" strike="noStrike" cap="none" spc="0" baseline="0" dirty="0">
                <a:solidFill>
                  <a:srgbClr val="FF0000"/>
                </a:solidFill>
                <a:effectLst/>
                <a:latin typeface="Lato"/>
                <a:ea typeface="Lato"/>
                <a:cs typeface="Lato"/>
              </a:rPr>
              <a:t>: Harap diperhatikan bahwa dokumen ini diambil dari “Toolkit Kepatuhan Distributor Global” dalam situs web Advanced Medical Technology Association® (AdvaMed®): </a:t>
            </a:r>
            <a:r>
              <a:rPr lang="id-ID" sz="1100" b="0" i="0" u="sng" strike="noStrike" cap="none" spc="0" baseline="0" dirty="0">
                <a:solidFill>
                  <a:srgbClr val="181818"/>
                </a:solidFill>
                <a:effectLst/>
                <a:uFill>
                  <a:solidFill>
                    <a:srgbClr val="181818"/>
                  </a:solidFill>
                </a:uFill>
                <a:latin typeface="Lato"/>
                <a:ea typeface="Lato"/>
                <a:cs typeface="Lato"/>
                <a:hlinkClick r:id="rId5" history="0"/>
              </a:rPr>
              <a:t>https://www.advamed.org/issues/ethics-compliance/global-distributor-compliance-toolkit</a:t>
            </a:r>
            <a:r>
              <a:rPr lang="id-ID" sz="1100" b="0" i="0" strike="noStrike" cap="none" spc="0" baseline="0" dirty="0">
                <a:solidFill>
                  <a:srgbClr val="181818"/>
                </a:solidFill>
                <a:effectLst/>
                <a:latin typeface="Lato"/>
                <a:ea typeface="Lato"/>
                <a:cs typeface="Lato"/>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73582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Makan Malam Bisnis: Bagian </a:t>
            </a:r>
            <a:r>
              <a:rPr lang="sr-Latn-RS" sz="2100" b="1" i="0" strike="noStrike" cap="none" spc="0" baseline="0" dirty="0" smtClean="0">
                <a:solidFill>
                  <a:srgbClr val="006D6F"/>
                </a:solidFill>
                <a:effectLst/>
                <a:latin typeface="Arial"/>
                <a:ea typeface="Arial"/>
                <a:cs typeface="Arial"/>
              </a:rPr>
              <a:t>1</a:t>
            </a:r>
            <a:endParaRPr lang="id-ID" sz="2100" b="1" i="0" strike="noStrike" cap="none" spc="0" baseline="0" dirty="0">
              <a:solidFill>
                <a:srgbClr val="006D6F"/>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Anda merencanakan pertemuan bisnis dengan makan malam bersama beberapa pelanggan selama konferensi penting.</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Sejumlah restoran telah dipesan karena konferensi ini.</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Anda menemukan satu restoran yang masih tersedia.</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Pengulas independen terkemuka menilai restoran ini sebagai salah satu restoran terbaik di kota.</a:t>
            </a:r>
          </a:p>
          <a:p>
            <a:pPr marL="285750" indent="-285750">
              <a:spcAft>
                <a:spcPts val="10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Restoran ini hanya menawarkan menu empat hidangan tetap yang disajikan dengan anggur seharga </a:t>
            </a:r>
            <a:r>
              <a:rPr lang="id-ID" sz="1250" b="0" i="0" strike="noStrike" cap="none" spc="0" baseline="0" dirty="0" smtClean="0">
                <a:solidFill>
                  <a:srgbClr val="181818"/>
                </a:solidFill>
                <a:effectLst/>
                <a:latin typeface="Arial"/>
                <a:ea typeface="Arial"/>
                <a:cs typeface="Arial"/>
              </a:rPr>
              <a:t>[</a:t>
            </a:r>
            <a:r>
              <a:rPr lang="en-US" sz="1250" dirty="0" err="1" smtClean="0">
                <a:solidFill>
                  <a:schemeClr val="bg1">
                    <a:lumMod val="10000"/>
                  </a:schemeClr>
                </a:solidFill>
                <a:highlight>
                  <a:srgbClr val="FFFF00"/>
                </a:highlight>
                <a:latin typeface="Arial" panose="020B0604020202020204" pitchFamily="34" charset="0"/>
                <a:cs typeface="Arial" panose="020B0604020202020204" pitchFamily="34" charset="0"/>
              </a:rPr>
              <a:t>masukkan</a:t>
            </a:r>
            <a:r>
              <a:rPr lang="en-US" sz="1250" dirty="0">
                <a:solidFill>
                  <a:schemeClr val="bg1">
                    <a:lumMod val="10000"/>
                  </a:schemeClr>
                </a:solidFill>
                <a:highlight>
                  <a:srgbClr val="FFFF00"/>
                </a:highlight>
                <a:latin typeface="Arial" panose="020B0604020202020204" pitchFamily="34" charset="0"/>
                <a:cs typeface="Arial" panose="020B0604020202020204" pitchFamily="34" charset="0"/>
              </a:rPr>
              <a:t> </a:t>
            </a:r>
            <a:r>
              <a:rPr lang="en-US" sz="1250" dirty="0" err="1">
                <a:solidFill>
                  <a:srgbClr val="181818"/>
                </a:solidFill>
                <a:highlight>
                  <a:srgbClr val="FFFF00"/>
                </a:highlight>
                <a:latin typeface="Arial" panose="020B0604020202020204" pitchFamily="34" charset="0"/>
                <a:cs typeface="Arial" panose="020B0604020202020204" pitchFamily="34" charset="0"/>
              </a:rPr>
              <a:t>batas</a:t>
            </a:r>
            <a:r>
              <a:rPr lang="en-US" sz="1250" dirty="0">
                <a:solidFill>
                  <a:srgbClr val="181818"/>
                </a:solidFill>
                <a:highlight>
                  <a:srgbClr val="FFFF00"/>
                </a:highlight>
                <a:latin typeface="Arial" panose="020B0604020202020204" pitchFamily="34" charset="0"/>
                <a:cs typeface="Arial" panose="020B0604020202020204" pitchFamily="34" charset="0"/>
              </a:rPr>
              <a:t> </a:t>
            </a:r>
            <a:r>
              <a:rPr lang="en-US" sz="1250" dirty="0" err="1">
                <a:solidFill>
                  <a:srgbClr val="181818"/>
                </a:solidFill>
                <a:highlight>
                  <a:srgbClr val="FFFF00"/>
                </a:highlight>
                <a:latin typeface="Arial" panose="020B0604020202020204" pitchFamily="34" charset="0"/>
                <a:cs typeface="Arial" panose="020B0604020202020204" pitchFamily="34" charset="0"/>
              </a:rPr>
              <a:t>jamuan</a:t>
            </a:r>
            <a:r>
              <a:rPr lang="en-US" sz="1250" dirty="0">
                <a:solidFill>
                  <a:srgbClr val="181818"/>
                </a:solidFill>
                <a:highlight>
                  <a:srgbClr val="FFFF00"/>
                </a:highlight>
                <a:latin typeface="Arial" panose="020B0604020202020204" pitchFamily="34" charset="0"/>
                <a:cs typeface="Arial" panose="020B0604020202020204" pitchFamily="34" charset="0"/>
              </a:rPr>
              <a:t> </a:t>
            </a:r>
            <a:r>
              <a:rPr lang="en-US" sz="1250" dirty="0" err="1" smtClean="0">
                <a:solidFill>
                  <a:srgbClr val="181818"/>
                </a:solidFill>
                <a:highlight>
                  <a:srgbClr val="FFFF00"/>
                </a:highlight>
                <a:latin typeface="Arial" panose="020B0604020202020204" pitchFamily="34" charset="0"/>
                <a:cs typeface="Arial" panose="020B0604020202020204" pitchFamily="34" charset="0"/>
              </a:rPr>
              <a:t>perusahaan</a:t>
            </a:r>
            <a:r>
              <a:rPr lang="id-ID" sz="1250" b="0" i="0" strike="noStrike" cap="none" spc="0" baseline="0" dirty="0" smtClean="0">
                <a:solidFill>
                  <a:srgbClr val="181818"/>
                </a:solidFill>
                <a:effectLst/>
                <a:latin typeface="Arial"/>
                <a:ea typeface="Arial"/>
                <a:cs typeface="Arial"/>
              </a:rPr>
              <a:t>] </a:t>
            </a:r>
            <a:r>
              <a:rPr lang="id-ID" sz="1250" b="0" i="0" strike="noStrike" cap="none" spc="0" baseline="0" dirty="0">
                <a:solidFill>
                  <a:srgbClr val="181818"/>
                </a:solidFill>
                <a:effectLst/>
                <a:latin typeface="Arial"/>
                <a:ea typeface="Arial"/>
                <a:cs typeface="Arial"/>
              </a:rPr>
              <a:t>per orang.</a:t>
            </a:r>
          </a:p>
          <a:p>
            <a:pPr>
              <a:spcAft>
                <a:spcPts val="400"/>
              </a:spcAft>
            </a:pPr>
            <a:r>
              <a:rPr lang="id-ID" sz="1250" b="1" i="0" u="sng" strike="noStrike" cap="none" spc="0" baseline="0" dirty="0">
                <a:solidFill>
                  <a:srgbClr val="1F366A"/>
                </a:solidFill>
                <a:effectLst/>
                <a:uFill>
                  <a:solidFill>
                    <a:srgbClr val="71B1A2"/>
                  </a:solidFill>
                </a:uFill>
                <a:latin typeface="Arial"/>
                <a:ea typeface="Arial"/>
                <a:cs typeface="Arial"/>
              </a:rPr>
              <a:t>Apakah sebaiknya Anda memilih restoran ini untuk acara makan malam bisnis bersama Tenaga Medis Profesional?</a:t>
            </a:r>
            <a:endParaRPr lang="en-US" sz="1250" b="1"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73582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Makan Malam Bisnis: Bagian 2</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Anda merencanakan pertemuan bisnis dengan makan malam bersama beberapa pelanggan selama konferensi penting.</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Sejumlah restoran telah dipesan karena konferensi ini.</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Anda menemukan satu restoran yang masih tersedia.</a:t>
            </a:r>
          </a:p>
          <a:p>
            <a:pPr marL="285750" indent="-285750">
              <a:spcAft>
                <a:spcPts val="5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Pengulas independen terkemuka menilai restoran ini sebagai salah satu restoran terbaik di kota.</a:t>
            </a:r>
          </a:p>
          <a:p>
            <a:pPr marL="285750" indent="-285750">
              <a:spcAft>
                <a:spcPts val="1000"/>
              </a:spcAft>
              <a:buClr>
                <a:schemeClr val="accent2"/>
              </a:buClr>
              <a:buFont typeface="Arial" panose="020B0604020202020204" pitchFamily="34" charset="0"/>
              <a:buChar char="•"/>
            </a:pPr>
            <a:r>
              <a:rPr lang="id-ID" sz="1250" b="0" i="0" strike="noStrike" cap="none" spc="0" baseline="0" dirty="0">
                <a:solidFill>
                  <a:srgbClr val="181818"/>
                </a:solidFill>
                <a:effectLst/>
                <a:latin typeface="Arial"/>
                <a:ea typeface="Arial"/>
                <a:cs typeface="Arial"/>
              </a:rPr>
              <a:t>Restoran ini hanya menawarkan menu empat hidangan tetap yang disajikan dengan anggur seharga </a:t>
            </a:r>
            <a:r>
              <a:rPr lang="id-ID" sz="1250" b="0" i="0" strike="noStrike" cap="none" spc="0" baseline="0" dirty="0" smtClean="0">
                <a:solidFill>
                  <a:srgbClr val="181818"/>
                </a:solidFill>
                <a:effectLst/>
                <a:latin typeface="Arial"/>
                <a:ea typeface="Arial"/>
                <a:cs typeface="Arial"/>
              </a:rPr>
              <a:t>[</a:t>
            </a:r>
            <a:r>
              <a:rPr lang="en-US" sz="1250" dirty="0" err="1">
                <a:solidFill>
                  <a:schemeClr val="bg1">
                    <a:lumMod val="10000"/>
                  </a:schemeClr>
                </a:solidFill>
                <a:highlight>
                  <a:srgbClr val="FFFF00"/>
                </a:highlight>
                <a:latin typeface="Arial" panose="020B0604020202020204" pitchFamily="34" charset="0"/>
                <a:cs typeface="Arial" panose="020B0604020202020204" pitchFamily="34" charset="0"/>
              </a:rPr>
              <a:t>masukkan</a:t>
            </a:r>
            <a:r>
              <a:rPr lang="en-US" sz="1250" dirty="0">
                <a:solidFill>
                  <a:schemeClr val="bg1">
                    <a:lumMod val="10000"/>
                  </a:schemeClr>
                </a:solidFill>
                <a:highlight>
                  <a:srgbClr val="FFFF00"/>
                </a:highlight>
                <a:latin typeface="Arial" panose="020B0604020202020204" pitchFamily="34" charset="0"/>
                <a:cs typeface="Arial" panose="020B0604020202020204" pitchFamily="34" charset="0"/>
              </a:rPr>
              <a:t> </a:t>
            </a:r>
            <a:r>
              <a:rPr lang="en-US" sz="1250" dirty="0" err="1">
                <a:solidFill>
                  <a:srgbClr val="181818"/>
                </a:solidFill>
                <a:highlight>
                  <a:srgbClr val="FFFF00"/>
                </a:highlight>
                <a:latin typeface="Arial" panose="020B0604020202020204" pitchFamily="34" charset="0"/>
                <a:cs typeface="Arial" panose="020B0604020202020204" pitchFamily="34" charset="0"/>
              </a:rPr>
              <a:t>batas</a:t>
            </a:r>
            <a:r>
              <a:rPr lang="en-US" sz="1250" dirty="0">
                <a:solidFill>
                  <a:srgbClr val="181818"/>
                </a:solidFill>
                <a:highlight>
                  <a:srgbClr val="FFFF00"/>
                </a:highlight>
                <a:latin typeface="Arial" panose="020B0604020202020204" pitchFamily="34" charset="0"/>
                <a:cs typeface="Arial" panose="020B0604020202020204" pitchFamily="34" charset="0"/>
              </a:rPr>
              <a:t> </a:t>
            </a:r>
            <a:r>
              <a:rPr lang="en-US" sz="1250" dirty="0" err="1">
                <a:solidFill>
                  <a:srgbClr val="181818"/>
                </a:solidFill>
                <a:highlight>
                  <a:srgbClr val="FFFF00"/>
                </a:highlight>
                <a:latin typeface="Arial" panose="020B0604020202020204" pitchFamily="34" charset="0"/>
                <a:cs typeface="Arial" panose="020B0604020202020204" pitchFamily="34" charset="0"/>
              </a:rPr>
              <a:t>jamuan</a:t>
            </a:r>
            <a:r>
              <a:rPr lang="en-US" sz="1250" dirty="0">
                <a:solidFill>
                  <a:srgbClr val="181818"/>
                </a:solidFill>
                <a:highlight>
                  <a:srgbClr val="FFFF00"/>
                </a:highlight>
                <a:latin typeface="Arial" panose="020B0604020202020204" pitchFamily="34" charset="0"/>
                <a:cs typeface="Arial" panose="020B0604020202020204" pitchFamily="34" charset="0"/>
              </a:rPr>
              <a:t> </a:t>
            </a:r>
            <a:r>
              <a:rPr lang="en-US" sz="1250" dirty="0" err="1">
                <a:solidFill>
                  <a:srgbClr val="181818"/>
                </a:solidFill>
                <a:highlight>
                  <a:srgbClr val="FFFF00"/>
                </a:highlight>
                <a:latin typeface="Arial" panose="020B0604020202020204" pitchFamily="34" charset="0"/>
                <a:cs typeface="Arial" panose="020B0604020202020204" pitchFamily="34" charset="0"/>
              </a:rPr>
              <a:t>perusahaan</a:t>
            </a:r>
            <a:r>
              <a:rPr lang="id-ID" sz="1250" b="0" i="0" strike="noStrike" cap="none" spc="0" baseline="0" dirty="0" smtClean="0">
                <a:solidFill>
                  <a:srgbClr val="181818"/>
                </a:solidFill>
                <a:effectLst/>
                <a:latin typeface="Arial"/>
                <a:ea typeface="Arial"/>
                <a:cs typeface="Arial"/>
              </a:rPr>
              <a:t>] </a:t>
            </a:r>
            <a:r>
              <a:rPr lang="id-ID" sz="1250" b="0" i="0" strike="noStrike" cap="none" spc="0" baseline="0" dirty="0">
                <a:solidFill>
                  <a:srgbClr val="181818"/>
                </a:solidFill>
                <a:effectLst/>
                <a:latin typeface="Arial"/>
                <a:ea typeface="Arial"/>
                <a:cs typeface="Arial"/>
              </a:rPr>
              <a:t>per orang.</a:t>
            </a:r>
          </a:p>
          <a:p>
            <a:pPr>
              <a:spcAft>
                <a:spcPts val="400"/>
              </a:spcAft>
            </a:pPr>
            <a:r>
              <a:rPr lang="id-ID" sz="1250" b="1" i="0" u="sng" strike="noStrike" cap="none" spc="0" baseline="0" dirty="0">
                <a:solidFill>
                  <a:srgbClr val="1F366A"/>
                </a:solidFill>
                <a:effectLst/>
                <a:uFill>
                  <a:solidFill>
                    <a:srgbClr val="71B1A2"/>
                  </a:solidFill>
                </a:uFill>
                <a:latin typeface="Arial"/>
                <a:ea typeface="Arial"/>
                <a:cs typeface="Arial"/>
              </a:rPr>
              <a:t>Apakah sebaiknya Anda memilih restoran ini untuk acara makan malam bisnis bersama Tenaga Medis Profesional?</a:t>
            </a:r>
            <a:endParaRPr lang="en-US" sz="125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A1CC6C-D421-FF48-8C85-2F2921ACFEF3}"/>
              </a:ext>
            </a:extLst>
          </p:cNvPr>
          <p:cNvSpPr/>
          <p:nvPr/>
        </p:nvSpPr>
        <p:spPr>
          <a:xfrm>
            <a:off x="5181599" y="1920936"/>
            <a:ext cx="3711389"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F049DA5-28A8-EF4C-9051-F97318BDB80E}"/>
              </a:ext>
            </a:extLst>
          </p:cNvPr>
          <p:cNvSpPr txBox="1"/>
          <p:nvPr/>
        </p:nvSpPr>
        <p:spPr>
          <a:xfrm>
            <a:off x="5334000" y="2100886"/>
            <a:ext cx="3494979" cy="2718693"/>
          </a:xfrm>
          <a:prstGeom prst="rect">
            <a:avLst/>
          </a:prstGeom>
          <a:noFill/>
        </p:spPr>
        <p:txBody>
          <a:bodyPr wrap="square" rtlCol="0">
            <a:spAutoFit/>
          </a:bodyPr>
          <a:lstStyle/>
          <a:p>
            <a:pPr>
              <a:spcAft>
                <a:spcPts val="500"/>
              </a:spcAft>
            </a:pPr>
            <a:r>
              <a:rPr lang="id-ID" sz="1100" b="1" i="0" strike="noStrike" cap="none" spc="0" baseline="0" dirty="0">
                <a:solidFill>
                  <a:srgbClr val="FFFFFF"/>
                </a:solidFill>
                <a:effectLst/>
                <a:latin typeface="Arial"/>
                <a:ea typeface="Arial"/>
                <a:cs typeface="Arial"/>
              </a:rPr>
              <a:t>Terdapat beberapa hal yang perlu dipertimbangkan dalam memutuskan untuk memilih restoran ini, termasuk hal berikut:</a:t>
            </a:r>
            <a:endParaRPr lang="en-US" sz="1100" dirty="0">
              <a:solidFill>
                <a:srgbClr val="FFFFFF"/>
              </a:solidFill>
            </a:endParaRPr>
          </a:p>
          <a:p>
            <a:pPr marL="171450" indent="-171450">
              <a:spcAft>
                <a:spcPts val="500"/>
              </a:spcAft>
              <a:buFont typeface="Arial" panose="020B0604020202020204" pitchFamily="34" charset="0"/>
              <a:buChar char="•"/>
            </a:pPr>
            <a:r>
              <a:rPr lang="id-ID" sz="1100" b="0" i="0" strike="noStrike" cap="none" spc="0" baseline="0" dirty="0">
                <a:solidFill>
                  <a:srgbClr val="FFFFFF"/>
                </a:solidFill>
                <a:effectLst/>
                <a:latin typeface="Arial"/>
                <a:ea typeface="Arial"/>
                <a:cs typeface="Arial"/>
              </a:rPr>
              <a:t>Persyaratan pedoman industri setempat mengenai batas lokasi dan </a:t>
            </a:r>
            <a:r>
              <a:rPr lang="id-ID" sz="1100" b="0" i="0" strike="noStrike" cap="none" spc="0" baseline="0" dirty="0" smtClean="0">
                <a:solidFill>
                  <a:srgbClr val="FFFFFF"/>
                </a:solidFill>
                <a:effectLst/>
                <a:latin typeface="Arial"/>
                <a:ea typeface="Arial"/>
                <a:cs typeface="Arial"/>
              </a:rPr>
              <a:t>keramahtamahan</a:t>
            </a:r>
            <a:r>
              <a:rPr lang="en-US" sz="1100" b="0" i="0" strike="noStrike" cap="none" spc="0" baseline="0" dirty="0" smtClean="0">
                <a:solidFill>
                  <a:srgbClr val="FFFFFF"/>
                </a:solidFill>
                <a:effectLst/>
                <a:latin typeface="Arial"/>
                <a:ea typeface="Arial"/>
                <a:cs typeface="Arial"/>
              </a:rPr>
              <a:t>.</a:t>
            </a:r>
            <a:endParaRPr lang="id-ID" sz="110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id-ID" sz="1100" b="0" i="0" strike="noStrike" cap="none" spc="0" baseline="0" dirty="0">
                <a:solidFill>
                  <a:srgbClr val="FFFFFF"/>
                </a:solidFill>
                <a:effectLst/>
                <a:latin typeface="Arial"/>
                <a:ea typeface="Arial"/>
                <a:cs typeface="Arial"/>
              </a:rPr>
              <a:t>Apabila produsen Anda mengizinkan Anda untuk melaksanakan kegiatan ini dan jika mereka mengenakan batas </a:t>
            </a:r>
            <a:r>
              <a:rPr lang="id-ID" sz="1100" b="0" i="0" strike="noStrike" cap="none" spc="0" baseline="0" dirty="0" smtClean="0">
                <a:solidFill>
                  <a:srgbClr val="FFFFFF"/>
                </a:solidFill>
                <a:effectLst/>
                <a:latin typeface="Arial"/>
                <a:ea typeface="Arial"/>
                <a:cs typeface="Arial"/>
              </a:rPr>
              <a:t>keramahtamahan</a:t>
            </a:r>
            <a:r>
              <a:rPr lang="en-US" sz="1100" b="0" i="0" strike="noStrike" cap="none" spc="0" baseline="0" dirty="0" smtClean="0">
                <a:solidFill>
                  <a:srgbClr val="FFFFFF"/>
                </a:solidFill>
                <a:effectLst/>
                <a:latin typeface="Arial"/>
                <a:ea typeface="Arial"/>
                <a:cs typeface="Arial"/>
              </a:rPr>
              <a:t>.</a:t>
            </a:r>
            <a:endParaRPr lang="id-ID" sz="110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id-ID" sz="1100" b="0" i="0" strike="noStrike" cap="none" spc="0" baseline="0" dirty="0">
                <a:solidFill>
                  <a:srgbClr val="FFFFFF"/>
                </a:solidFill>
                <a:effectLst/>
                <a:latin typeface="Arial"/>
                <a:ea typeface="Arial"/>
                <a:cs typeface="Arial"/>
              </a:rPr>
              <a:t>Anda disarankan untuk memilih restoran yang lebih sederhana demi menghindari pengawasan publik atau menunda pertemuan ke lain </a:t>
            </a:r>
            <a:r>
              <a:rPr lang="id-ID" sz="1100" b="0" i="0" strike="noStrike" cap="none" spc="0" baseline="0" dirty="0" smtClean="0">
                <a:solidFill>
                  <a:srgbClr val="FFFFFF"/>
                </a:solidFill>
                <a:effectLst/>
                <a:latin typeface="Arial"/>
                <a:ea typeface="Arial"/>
                <a:cs typeface="Arial"/>
              </a:rPr>
              <a:t>waktu</a:t>
            </a:r>
            <a:r>
              <a:rPr lang="en-US" sz="1100" b="0" i="0" strike="noStrike" cap="none" spc="0" baseline="0" dirty="0" smtClean="0">
                <a:solidFill>
                  <a:srgbClr val="FFFFFF"/>
                </a:solidFill>
                <a:effectLst/>
                <a:latin typeface="Arial"/>
                <a:ea typeface="Arial"/>
                <a:cs typeface="Arial"/>
              </a:rPr>
              <a:t>.</a:t>
            </a:r>
            <a:endParaRPr lang="id-ID" sz="110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id-ID" sz="1100" b="0" i="0" strike="noStrike" cap="none" spc="0" baseline="0" dirty="0">
                <a:solidFill>
                  <a:srgbClr val="FFFFFF"/>
                </a:solidFill>
                <a:effectLst/>
                <a:latin typeface="Arial"/>
                <a:ea typeface="Arial"/>
                <a:cs typeface="Arial"/>
              </a:rPr>
              <a:t>Apabila Tenaga Medis Profesional juga merupakan pejabat pemerintah, mereka tidak diizinkan untuk menerima sapa bisnis </a:t>
            </a:r>
            <a:r>
              <a:rPr lang="id-ID" sz="1100" b="0" i="0" strike="noStrike" cap="none" spc="0" baseline="0" dirty="0" smtClean="0">
                <a:solidFill>
                  <a:srgbClr val="FFFFFF"/>
                </a:solidFill>
                <a:effectLst/>
                <a:latin typeface="Arial"/>
                <a:ea typeface="Arial"/>
                <a:cs typeface="Arial"/>
              </a:rPr>
              <a:t>ini</a:t>
            </a:r>
            <a:r>
              <a:rPr lang="en-US" sz="1100" b="0" i="0" strike="noStrike" cap="none" spc="0" baseline="0" dirty="0" smtClean="0">
                <a:solidFill>
                  <a:srgbClr val="FFFFFF"/>
                </a:solidFill>
                <a:effectLst/>
                <a:latin typeface="Arial"/>
                <a:ea typeface="Arial"/>
                <a:cs typeface="Arial"/>
              </a:rPr>
              <a:t>.</a:t>
            </a:r>
            <a:endParaRPr lang="id-ID" sz="1100" b="0" i="0" strike="noStrike" cap="none" spc="0" baseline="0" dirty="0">
              <a:solidFill>
                <a:srgbClr val="FFFFFF"/>
              </a:solidFill>
              <a:effectLst/>
              <a:latin typeface="Arial"/>
              <a:ea typeface="Arial"/>
              <a:cs typeface="Arial"/>
            </a:endParaRPr>
          </a:p>
        </p:txBody>
      </p:sp>
    </p:spTree>
    <p:custDataLst>
      <p:tags r:id="rId1"/>
    </p:custDataLst>
    <p:extLst>
      <p:ext uri="{BB962C8B-B14F-4D97-AF65-F5344CB8AC3E}">
        <p14:creationId xmlns:p14="http://schemas.microsoft.com/office/powerpoint/2010/main" val="18827217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249689"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Obrolan Ringan: Bagian 1</a:t>
            </a:r>
          </a:p>
          <a:p>
            <a:pPr>
              <a:spcAft>
                <a:spcPts val="1000"/>
              </a:spcAft>
            </a:pPr>
            <a:r>
              <a:rPr lang="id-ID" sz="1200" b="0" i="0" strike="noStrike" cap="none" spc="0" baseline="0" dirty="0">
                <a:solidFill>
                  <a:srgbClr val="181818"/>
                </a:solidFill>
                <a:effectLst/>
                <a:latin typeface="Arial"/>
                <a:ea typeface="Arial"/>
                <a:cs typeface="Arial"/>
              </a:rPr>
              <a:t>Selama makan malam bisnis dengan Tenaga Medis Profesional yang dihormati, dia mengatakan kepada Anda:</a:t>
            </a:r>
          </a:p>
          <a:p>
            <a:pPr marL="228600" lvl="1">
              <a:lnSpc>
                <a:spcPts val="1700"/>
              </a:lnSpc>
              <a:spcAft>
                <a:spcPts val="1000"/>
              </a:spcAft>
            </a:pPr>
            <a:r>
              <a:rPr lang="id-ID" sz="1200" b="0" i="1" strike="noStrike" cap="none" spc="0" baseline="0" dirty="0">
                <a:solidFill>
                  <a:srgbClr val="181818"/>
                </a:solidFill>
                <a:effectLst/>
                <a:latin typeface="Arial"/>
                <a:ea typeface="Arial"/>
                <a:cs typeface="Arial"/>
              </a:rPr>
              <a:t>Seperti yang Anda ketahui, saya telah lama menggunakan produk Anda. Saya berencana menggunakan pengetahuan saya untuk mengedukasi dokter lain dan saya akan sangat senang menggunakan produk Anda dalam operasi tersebut jika Anda dapat memberikan kompensasi atas jerih payah saya. Saya akan mengirimkan perincian lebih lanjut kepada Anda pekan depan. Saya menantikan kabar baik dari Anda.</a:t>
            </a:r>
            <a:endParaRPr lang="en-US" sz="12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id-ID" sz="1200" b="1" i="0" u="sng" strike="noStrike" cap="none" spc="0" baseline="0" dirty="0">
                <a:solidFill>
                  <a:srgbClr val="1F366A"/>
                </a:solidFill>
                <a:effectLst/>
                <a:uFill>
                  <a:solidFill>
                    <a:srgbClr val="71B1A2"/>
                  </a:solidFill>
                </a:uFill>
                <a:latin typeface="Arial"/>
                <a:ea typeface="Arial"/>
                <a:cs typeface="Arial"/>
              </a:rPr>
              <a:t>Bagaimana Anda harus menanggapinya?</a:t>
            </a:r>
            <a:endParaRPr lang="en-US" sz="12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31207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Obrolan Ringan: Bagian 2</a:t>
            </a:r>
          </a:p>
          <a:p>
            <a:pPr>
              <a:spcAft>
                <a:spcPts val="1000"/>
              </a:spcAft>
            </a:pPr>
            <a:r>
              <a:rPr lang="id-ID" sz="1200" b="0" i="0" strike="noStrike" cap="none" spc="0" baseline="0" dirty="0">
                <a:solidFill>
                  <a:srgbClr val="181818"/>
                </a:solidFill>
                <a:effectLst/>
                <a:latin typeface="Arial"/>
                <a:ea typeface="Arial"/>
                <a:cs typeface="Arial"/>
              </a:rPr>
              <a:t>Selama makan malam bisnis dengan Tenaga Medis Profesional yang dihormati, dia mengatakan kepada Anda:</a:t>
            </a:r>
          </a:p>
          <a:p>
            <a:pPr marL="228600" lvl="1">
              <a:lnSpc>
                <a:spcPts val="1700"/>
              </a:lnSpc>
              <a:spcAft>
                <a:spcPts val="1000"/>
              </a:spcAft>
            </a:pPr>
            <a:r>
              <a:rPr lang="id-ID" sz="1200" b="0" i="1" strike="noStrike" cap="none" spc="0" baseline="0" dirty="0">
                <a:solidFill>
                  <a:srgbClr val="181818"/>
                </a:solidFill>
                <a:effectLst/>
                <a:latin typeface="Arial"/>
                <a:ea typeface="Arial"/>
                <a:cs typeface="Arial"/>
              </a:rPr>
              <a:t>Seperti yang Anda ketahui, saya telah lama menggunakan produk Anda. Saya berencana menggunakan pengetahuan saya untuk mengedukasi dokter lain dan saya akan sangat senang menggunakan produk Anda dalam operasi tersebut jika Anda dapat memberikan kompensasi atas jerih payah saya. Saya akan mengirimkan perincian lebih lanjut kepada Anda pekan depan. Saya menantikan kabar baik dari Anda.</a:t>
            </a:r>
            <a:endParaRPr lang="en-US" sz="12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id-ID" sz="1200" b="1" i="0" u="sng" strike="noStrike" cap="none" spc="0" baseline="0" dirty="0">
                <a:solidFill>
                  <a:srgbClr val="1F366A"/>
                </a:solidFill>
                <a:effectLst/>
                <a:uFill>
                  <a:solidFill>
                    <a:srgbClr val="71B1A2"/>
                  </a:solidFill>
                </a:uFill>
                <a:latin typeface="Arial"/>
                <a:ea typeface="Arial"/>
                <a:cs typeface="Arial"/>
              </a:rPr>
              <a:t>Bagaimana Anda harus menanggapinya?</a:t>
            </a:r>
            <a:endParaRPr lang="en-US" sz="1200" b="1" dirty="0">
              <a:solidFill>
                <a:schemeClr val="bg1">
                  <a:lumMod val="10000"/>
                </a:schemeClr>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63CB5C-3824-B943-A6FF-E77080E08DCF}"/>
              </a:ext>
            </a:extLst>
          </p:cNvPr>
          <p:cNvSpPr/>
          <p:nvPr/>
        </p:nvSpPr>
        <p:spPr>
          <a:xfrm>
            <a:off x="5334000" y="1920936"/>
            <a:ext cx="3428231"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4E047AA-5820-C342-99F3-0FD22EB5A272}"/>
              </a:ext>
            </a:extLst>
          </p:cNvPr>
          <p:cNvSpPr txBox="1"/>
          <p:nvPr/>
        </p:nvSpPr>
        <p:spPr>
          <a:xfrm>
            <a:off x="5122142" y="1154251"/>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35C21DF-C9BD-BB48-9DAB-81269B595F1B}"/>
              </a:ext>
            </a:extLst>
          </p:cNvPr>
          <p:cNvSpPr txBox="1"/>
          <p:nvPr/>
        </p:nvSpPr>
        <p:spPr>
          <a:xfrm>
            <a:off x="7543800" y="3558450"/>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7" name="TextBox 1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51A8A4F-046F-5542-B381-499597E73161}"/>
              </a:ext>
            </a:extLst>
          </p:cNvPr>
          <p:cNvSpPr txBox="1"/>
          <p:nvPr/>
        </p:nvSpPr>
        <p:spPr>
          <a:xfrm>
            <a:off x="5641617" y="2099429"/>
            <a:ext cx="3045183" cy="2605921"/>
          </a:xfrm>
          <a:prstGeom prst="rect">
            <a:avLst/>
          </a:prstGeom>
          <a:noFill/>
        </p:spPr>
        <p:txBody>
          <a:bodyPr wrap="square" rtlCol="0">
            <a:noAutofit/>
          </a:bodyPr>
          <a:lstStyle/>
          <a:p>
            <a:pPr indent="-228554">
              <a:spcAft>
                <a:spcPts val="1000"/>
              </a:spcAft>
            </a:pPr>
            <a:r>
              <a:rPr lang="id-ID" sz="1400" b="0" i="1" strike="noStrike" cap="none" spc="0" baseline="0" dirty="0">
                <a:solidFill>
                  <a:srgbClr val="FFFFFF"/>
                </a:solidFill>
                <a:effectLst/>
                <a:latin typeface="Arial"/>
                <a:ea typeface="Arial"/>
                <a:cs typeface="Arial"/>
              </a:rPr>
              <a:t>Saya tidak diizinkan untuk menawarkan manfaat apa pun sebagai imbalan bisnis atau sebagai ketentuan penjualan di masa mendatang. Cara ini dapat melanggar Undang-Undang Praktik Korupsi Luar Negeri atau undang-undang antipenyuapan setempat dan dapat dianggap sebagai korupsi. Dalam hal ini, terdapat hukuman serius yang dapat dijatuhkan kepada saya dan Anda.</a:t>
            </a:r>
            <a:endParaRPr lang="en-US" sz="1400" b="1" i="1" dirty="0">
              <a:solidFill>
                <a:srgbClr val="FFFFFF"/>
              </a:solidFill>
            </a:endParaRPr>
          </a:p>
        </p:txBody>
      </p:sp>
    </p:spTree>
    <p:custDataLst>
      <p:tags r:id="rId1"/>
    </p:custDataLst>
    <p:extLst>
      <p:ext uri="{BB962C8B-B14F-4D97-AF65-F5344CB8AC3E}">
        <p14:creationId xmlns:p14="http://schemas.microsoft.com/office/powerpoint/2010/main" val="30705350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249689"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Obrolan Ringan: Bagian 3</a:t>
            </a:r>
          </a:p>
          <a:p>
            <a:pPr>
              <a:spcAft>
                <a:spcPts val="1000"/>
              </a:spcAft>
            </a:pPr>
            <a:r>
              <a:rPr lang="id-ID" sz="1200" b="0" i="0" strike="noStrike" cap="none" spc="0" baseline="0" dirty="0">
                <a:solidFill>
                  <a:srgbClr val="181818"/>
                </a:solidFill>
                <a:effectLst/>
                <a:latin typeface="Arial"/>
                <a:ea typeface="Arial"/>
                <a:cs typeface="Arial"/>
              </a:rPr>
              <a:t>Selama makan malam bisnis dengan Tenaga Medis Profesional yang dihormati, dia mengatakan kepada Anda:</a:t>
            </a:r>
          </a:p>
          <a:p>
            <a:pPr marL="228600" lvl="1">
              <a:lnSpc>
                <a:spcPts val="1700"/>
              </a:lnSpc>
              <a:spcAft>
                <a:spcPts val="1000"/>
              </a:spcAft>
            </a:pPr>
            <a:r>
              <a:rPr lang="id-ID" sz="1200" b="0" i="1" strike="noStrike" cap="none" spc="0" baseline="0" dirty="0">
                <a:solidFill>
                  <a:srgbClr val="181818"/>
                </a:solidFill>
                <a:effectLst/>
                <a:latin typeface="Arial"/>
                <a:ea typeface="Arial"/>
                <a:cs typeface="Arial"/>
              </a:rPr>
              <a:t>Seperti yang Anda ketahui, saya banyak terlibat dalam kegiatan amal setempat yang melayani masyarakat. Donasi sebesar 50.000 USD akan sangat berguna dalam membantu kami memenuhi misi amal kami.</a:t>
            </a:r>
          </a:p>
          <a:p>
            <a:pPr indent="-228554">
              <a:spcAft>
                <a:spcPts val="1000"/>
              </a:spcAft>
            </a:pPr>
            <a:r>
              <a:rPr lang="id-ID" sz="1200" b="1" i="0" u="sng" strike="noStrike" cap="none" spc="0" baseline="0" dirty="0">
                <a:solidFill>
                  <a:srgbClr val="1F366A"/>
                </a:solidFill>
                <a:effectLst/>
                <a:uFill>
                  <a:solidFill>
                    <a:srgbClr val="71B1A2"/>
                  </a:solidFill>
                </a:uFill>
                <a:latin typeface="Arial"/>
                <a:ea typeface="Arial"/>
                <a:cs typeface="Arial"/>
              </a:rPr>
              <a:t>Apa yang sebaiknya Anda lakukan?</a:t>
            </a:r>
            <a:endParaRPr lang="en-US" sz="12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1899873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D4E3265-38EF-1149-ADA7-5056C6DF9EA5}"/>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Obrolan Ringan: Bagian 4</a:t>
            </a:r>
          </a:p>
          <a:p>
            <a:pPr>
              <a:spcAft>
                <a:spcPts val="1000"/>
              </a:spcAft>
            </a:pPr>
            <a:r>
              <a:rPr lang="id-ID" sz="1200" b="0" i="0" strike="noStrike" cap="none" spc="0" baseline="0" dirty="0">
                <a:solidFill>
                  <a:srgbClr val="181818"/>
                </a:solidFill>
                <a:effectLst/>
                <a:latin typeface="Arial"/>
                <a:ea typeface="Arial"/>
                <a:cs typeface="Arial"/>
              </a:rPr>
              <a:t>Selama makan malam bisnis dengan Tenaga Medis Profesional yang dihormati, dia mengatakan kepada Anda:</a:t>
            </a:r>
          </a:p>
          <a:p>
            <a:pPr marL="228600" lvl="1">
              <a:lnSpc>
                <a:spcPts val="1700"/>
              </a:lnSpc>
              <a:spcAft>
                <a:spcPts val="1000"/>
              </a:spcAft>
            </a:pPr>
            <a:r>
              <a:rPr lang="id-ID" sz="1200" b="0" i="1" strike="noStrike" cap="none" spc="0" baseline="0" dirty="0">
                <a:solidFill>
                  <a:srgbClr val="181818"/>
                </a:solidFill>
                <a:effectLst/>
                <a:latin typeface="Arial"/>
                <a:ea typeface="Arial"/>
                <a:cs typeface="Arial"/>
              </a:rPr>
              <a:t>Seperti yang Anda ketahui, saya banyak terlibat dalam kegiatan amal setempat yang melayani masyarakat. Donasi sebesar 50.000 USD akan sangat berguna dalam membantu kami memenuhi misi amal kami.</a:t>
            </a:r>
          </a:p>
          <a:p>
            <a:pPr indent="-228554">
              <a:spcAft>
                <a:spcPts val="1000"/>
              </a:spcAft>
            </a:pPr>
            <a:r>
              <a:rPr lang="id-ID" sz="1200" b="1" i="0" u="sng" strike="noStrike" cap="none" spc="0" baseline="0" dirty="0">
                <a:solidFill>
                  <a:srgbClr val="1F366A"/>
                </a:solidFill>
                <a:effectLst/>
                <a:uFill>
                  <a:solidFill>
                    <a:srgbClr val="71B1A2"/>
                  </a:solidFill>
                </a:uFill>
                <a:latin typeface="Arial"/>
                <a:ea typeface="Arial"/>
                <a:cs typeface="Arial"/>
              </a:rPr>
              <a:t>Apa yang sebaiknya Anda lakukan?</a:t>
            </a:r>
            <a:endParaRPr lang="en-US" sz="12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BB0D8FB-484B-564F-BA96-DBBB71FD1AD0}"/>
              </a:ext>
            </a:extLst>
          </p:cNvPr>
          <p:cNvSpPr/>
          <p:nvPr/>
        </p:nvSpPr>
        <p:spPr>
          <a:xfrm>
            <a:off x="5584243" y="1915616"/>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8793B2A-8AEE-EE4F-9A51-3E9B030149D3}"/>
              </a:ext>
            </a:extLst>
          </p:cNvPr>
          <p:cNvSpPr txBox="1"/>
          <p:nvPr/>
        </p:nvSpPr>
        <p:spPr>
          <a:xfrm>
            <a:off x="5775715" y="1995428"/>
            <a:ext cx="2911086" cy="2862322"/>
          </a:xfrm>
          <a:prstGeom prst="rect">
            <a:avLst/>
          </a:prstGeom>
          <a:noFill/>
        </p:spPr>
        <p:txBody>
          <a:bodyPr wrap="square" rtlCol="0">
            <a:spAutoFit/>
          </a:bodyPr>
          <a:lstStyle/>
          <a:p>
            <a:pPr>
              <a:spcAft>
                <a:spcPts val="500"/>
              </a:spcAft>
            </a:pPr>
            <a:r>
              <a:rPr lang="id-ID" sz="1500" b="0" i="0" strike="noStrike" cap="none" spc="0" baseline="0" dirty="0">
                <a:solidFill>
                  <a:srgbClr val="FFFFFF"/>
                </a:solidFill>
                <a:effectLst/>
                <a:latin typeface="Arial"/>
                <a:ea typeface="Arial"/>
                <a:cs typeface="Arial"/>
              </a:rPr>
              <a:t>Menyampaikan balasan kepada Tenaga Medis Profesional bahwa Anda tidak diizinkan untuk memberikan donasi ke badan amal pilihan Tenaga Medis Profesional karena ini dapat dipandang sebagai penyuapan berdasarkan Undang-Undang Praktik Korupsi Luar Negeri dan perundang-undangan antipenyuapan setempat.</a:t>
            </a:r>
          </a:p>
        </p:txBody>
      </p:sp>
    </p:spTree>
    <p:custDataLst>
      <p:tags r:id="rId1"/>
    </p:custDataLst>
    <p:extLst>
      <p:ext uri="{BB962C8B-B14F-4D97-AF65-F5344CB8AC3E}">
        <p14:creationId xmlns:p14="http://schemas.microsoft.com/office/powerpoint/2010/main" val="25322874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Permintaan Perjalanan: Bagian 1</a:t>
            </a:r>
          </a:p>
          <a:p>
            <a:pPr>
              <a:spcAft>
                <a:spcPts val="400"/>
              </a:spcAft>
            </a:pPr>
            <a:r>
              <a:rPr lang="id-ID" sz="1150" b="0" i="0" strike="noStrike" cap="none" spc="0" baseline="0" dirty="0">
                <a:solidFill>
                  <a:srgbClr val="181818"/>
                </a:solidFill>
                <a:effectLst/>
                <a:latin typeface="Arial"/>
                <a:ea typeface="Arial"/>
                <a:cs typeface="Arial"/>
              </a:rPr>
              <a:t>Pelanggan Tenaga Medis Profesional dari produk perangkat medis meminta Anda untuk membayar perjalanan ke kantor produsen perangkat medis guna menghadiri pelatihan perangkat teknis langsung. Pelanggan juga meminta rencana perjalanan menyertakan perjalanan tambahan ke destinasi liburan populer. </a:t>
            </a:r>
            <a:r>
              <a:rPr lang="id-ID" sz="1150" b="1" i="0" u="sng" strike="noStrike" cap="none" spc="0" baseline="0" dirty="0">
                <a:solidFill>
                  <a:srgbClr val="1F366A"/>
                </a:solidFill>
                <a:effectLst/>
                <a:uFill>
                  <a:solidFill>
                    <a:srgbClr val="71B1A2"/>
                  </a:solidFill>
                </a:uFill>
                <a:latin typeface="Arial"/>
                <a:ea typeface="Arial"/>
                <a:cs typeface="Arial"/>
              </a:rPr>
              <a:t>Bagaimana Anda harus menanggapinya?</a:t>
            </a:r>
          </a:p>
          <a:p>
            <a:pPr marL="342900" indent="-342900">
              <a:spcAft>
                <a:spcPts val="500"/>
              </a:spcAft>
              <a:buClr>
                <a:schemeClr val="accent2"/>
              </a:buClr>
              <a:buFont typeface="+mj-lt"/>
              <a:buAutoNum type="alphaUcPeriod"/>
            </a:pPr>
            <a:r>
              <a:rPr lang="id-ID" sz="1150" b="0" i="0" strike="noStrike" cap="none" spc="-20" dirty="0">
                <a:solidFill>
                  <a:srgbClr val="181818"/>
                </a:solidFill>
                <a:effectLst/>
                <a:latin typeface="Arial"/>
                <a:ea typeface="Arial"/>
                <a:cs typeface="Arial"/>
              </a:rPr>
              <a:t>Membayar seluruh perjalanan karena ini dilakukan untuk tujuan yang sah.</a:t>
            </a:r>
          </a:p>
          <a:p>
            <a:pPr marL="342900" indent="-342900">
              <a:spcAft>
                <a:spcPts val="500"/>
              </a:spcAft>
              <a:buClr>
                <a:schemeClr val="accent2"/>
              </a:buClr>
              <a:buFont typeface="+mj-lt"/>
              <a:buAutoNum type="alphaUcPeriod"/>
            </a:pPr>
            <a:r>
              <a:rPr lang="id-ID" sz="1150" b="0" i="0" strike="noStrike" cap="none" spc="0" baseline="0" dirty="0">
                <a:solidFill>
                  <a:srgbClr val="181818"/>
                </a:solidFill>
                <a:effectLst/>
                <a:latin typeface="Arial"/>
                <a:ea typeface="Arial"/>
                <a:cs typeface="Arial"/>
              </a:rPr>
              <a:t>Meminta agen perjalanan untuk membayar seluruh perjalanan pelanggan, kemudian mengganti biaya agen perjalanan.</a:t>
            </a:r>
          </a:p>
          <a:p>
            <a:pPr marL="342900" indent="-342900">
              <a:spcAft>
                <a:spcPts val="500"/>
              </a:spcAft>
              <a:buClr>
                <a:schemeClr val="accent2"/>
              </a:buClr>
              <a:buFont typeface="+mj-lt"/>
              <a:buAutoNum type="alphaUcPeriod"/>
            </a:pPr>
            <a:r>
              <a:rPr lang="id-ID" sz="1150" b="0" i="0" strike="noStrike" cap="none" spc="0" baseline="0" dirty="0">
                <a:solidFill>
                  <a:srgbClr val="181818"/>
                </a:solidFill>
                <a:effectLst/>
                <a:latin typeface="Arial"/>
                <a:ea typeface="Arial"/>
                <a:cs typeface="Arial"/>
              </a:rPr>
              <a:t>Membayar perjalanan pelanggan ke kantor produsen perangkat medis jika terdapat kebutuhan bisnis yang sah bagi Tenaga Medis Profesional ini untuk menghadiri pelatihan, namun menolak pembayaran perjalanan tambahan karena itu tidak berkaitan dengan tujuan bisnis perjalanan.</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7028765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D559C64-8299-9046-BEC1-1B7216F9D667}"/>
              </a:ext>
            </a:extLst>
          </p:cNvPr>
          <p:cNvSpPr/>
          <p:nvPr/>
        </p:nvSpPr>
        <p:spPr>
          <a:xfrm>
            <a:off x="5715000" y="1870829"/>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1A2338-291C-A343-87F6-B04664031DBB}"/>
              </a:ext>
            </a:extLst>
          </p:cNvPr>
          <p:cNvSpPr txBox="1"/>
          <p:nvPr/>
        </p:nvSpPr>
        <p:spPr>
          <a:xfrm>
            <a:off x="5867400" y="2050779"/>
            <a:ext cx="2885379" cy="2759730"/>
          </a:xfrm>
          <a:prstGeom prst="rect">
            <a:avLst/>
          </a:prstGeom>
          <a:noFill/>
        </p:spPr>
        <p:txBody>
          <a:bodyPr wrap="square" rtlCol="0">
            <a:spAutoFit/>
          </a:bodyPr>
          <a:lstStyle/>
          <a:p>
            <a:pPr>
              <a:spcAft>
                <a:spcPts val="1000"/>
              </a:spcAft>
            </a:pPr>
            <a:r>
              <a:rPr lang="id-ID" sz="1100" b="1" i="0" strike="noStrike" cap="none" spc="0" baseline="0" dirty="0">
                <a:solidFill>
                  <a:srgbClr val="FFFFFF"/>
                </a:solidFill>
                <a:effectLst/>
                <a:latin typeface="Arial"/>
                <a:ea typeface="Arial"/>
                <a:cs typeface="Arial"/>
              </a:rPr>
              <a:t>Jawaban yang benar adalah C. </a:t>
            </a:r>
            <a:endParaRPr lang="en-US" sz="1100" dirty="0">
              <a:solidFill>
                <a:srgbClr val="FFFFFF"/>
              </a:solidFill>
            </a:endParaRPr>
          </a:p>
          <a:p>
            <a:r>
              <a:rPr lang="id-ID" sz="1100" b="0" i="0" strike="noStrike" cap="none" spc="0" baseline="0" dirty="0">
                <a:solidFill>
                  <a:srgbClr val="FFFFFF"/>
                </a:solidFill>
                <a:effectLst/>
                <a:latin typeface="Arial"/>
                <a:ea typeface="Arial"/>
                <a:cs typeface="Arial"/>
              </a:rPr>
              <a:t>Membayar pengeluaran perjalanan Tenaga Medis Profesional diizinkan jika terdapat tujuan atau kebutuhan bisnis yang sah dan diperbolehkan sesuai dengan prosedur dan kontrak internal perusahaan Anda dengan produsen produk perangkat medis Anda. Perjalanan tambahan tanpa tujuan bisnis yang sah tidak diizinkan untuk dilakukan. Anda dapat selalu menghubungi [masukkan kontak perusahaan] jika Anda memerlukan lebih banyak panduan mengenai hal yang diperbolehkan saat berinteraksi dengan Tenaga Medis Profesional.</a:t>
            </a: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Permintaan Perjalanan: Bagian </a:t>
            </a:r>
            <a:r>
              <a:rPr lang="sr-Latn-RS" sz="2100" b="1" i="0" strike="noStrike" cap="none" spc="0" baseline="0" dirty="0" smtClean="0">
                <a:solidFill>
                  <a:srgbClr val="006D6F"/>
                </a:solidFill>
                <a:effectLst/>
                <a:latin typeface="Arial"/>
                <a:ea typeface="Arial"/>
                <a:cs typeface="Arial"/>
              </a:rPr>
              <a:t>2</a:t>
            </a:r>
            <a:endParaRPr lang="id-ID" sz="2100" b="1" i="0" strike="noStrike" cap="none" spc="0" baseline="0" dirty="0">
              <a:solidFill>
                <a:srgbClr val="006D6F"/>
              </a:solidFill>
              <a:effectLst/>
              <a:latin typeface="Arial"/>
              <a:ea typeface="Arial"/>
              <a:cs typeface="Arial"/>
            </a:endParaRPr>
          </a:p>
          <a:p>
            <a:pPr>
              <a:spcAft>
                <a:spcPts val="400"/>
              </a:spcAft>
            </a:pPr>
            <a:r>
              <a:rPr lang="id-ID" sz="1150" b="0" i="0" strike="noStrike" cap="none" spc="0" baseline="0" dirty="0">
                <a:solidFill>
                  <a:srgbClr val="181818"/>
                </a:solidFill>
                <a:effectLst/>
                <a:latin typeface="Arial"/>
                <a:ea typeface="Arial"/>
                <a:cs typeface="Arial"/>
              </a:rPr>
              <a:t>Pelanggan Tenaga Medis Profesional dari produk perangkat medis meminta Anda untuk membayar perjalanan ke kantor produsen perangkat medis guna menghadiri pelatihan perangkat teknis langsung. Pelanggan juga meminta rencana perjalanan menyertakan perjalanan tambahan ke destinasi liburan populer. </a:t>
            </a:r>
            <a:r>
              <a:rPr lang="id-ID" sz="1150" b="1" i="0" u="sng" strike="noStrike" cap="none" spc="0" baseline="0" dirty="0">
                <a:solidFill>
                  <a:srgbClr val="1F366A"/>
                </a:solidFill>
                <a:effectLst/>
                <a:uFill>
                  <a:solidFill>
                    <a:srgbClr val="71B1A2"/>
                  </a:solidFill>
                </a:uFill>
                <a:latin typeface="Arial"/>
                <a:ea typeface="Arial"/>
                <a:cs typeface="Arial"/>
              </a:rPr>
              <a:t>Bagaimana Anda harus menanggapinya?</a:t>
            </a:r>
          </a:p>
          <a:p>
            <a:pPr marL="342900" indent="-342900">
              <a:spcAft>
                <a:spcPts val="500"/>
              </a:spcAft>
              <a:buClr>
                <a:schemeClr val="accent2"/>
              </a:buClr>
              <a:buFont typeface="+mj-lt"/>
              <a:buAutoNum type="alphaUcPeriod"/>
            </a:pPr>
            <a:r>
              <a:rPr lang="id-ID" sz="1150" b="0" i="0" strike="noStrike" cap="none" spc="-20" dirty="0">
                <a:solidFill>
                  <a:srgbClr val="181818"/>
                </a:solidFill>
                <a:effectLst/>
                <a:latin typeface="Arial"/>
                <a:ea typeface="Arial"/>
                <a:cs typeface="Arial"/>
              </a:rPr>
              <a:t>Membayar seluruh perjalanan karena ini dilakukan untuk tujuan yang sah.</a:t>
            </a:r>
          </a:p>
          <a:p>
            <a:pPr marL="342900" indent="-342900">
              <a:spcAft>
                <a:spcPts val="500"/>
              </a:spcAft>
              <a:buClr>
                <a:schemeClr val="accent2"/>
              </a:buClr>
              <a:buFont typeface="+mj-lt"/>
              <a:buAutoNum type="alphaUcPeriod"/>
            </a:pPr>
            <a:r>
              <a:rPr lang="id-ID" sz="1150" b="0" i="0" strike="noStrike" cap="none" spc="0" baseline="0" dirty="0">
                <a:solidFill>
                  <a:srgbClr val="181818"/>
                </a:solidFill>
                <a:effectLst/>
                <a:latin typeface="Arial"/>
                <a:ea typeface="Arial"/>
                <a:cs typeface="Arial"/>
              </a:rPr>
              <a:t>Meminta agen perjalanan untuk membayar seluruh perjalanan pelanggan, kemudian mengganti biaya agen perjalanan.</a:t>
            </a:r>
          </a:p>
          <a:p>
            <a:pPr marL="342900" indent="-342900">
              <a:spcAft>
                <a:spcPts val="500"/>
              </a:spcAft>
              <a:buClr>
                <a:schemeClr val="accent2"/>
              </a:buClr>
              <a:buFont typeface="+mj-lt"/>
              <a:buAutoNum type="alphaUcPeriod"/>
            </a:pPr>
            <a:r>
              <a:rPr lang="id-ID" sz="1150" b="0" i="0" strike="noStrike" cap="none" spc="0" baseline="0" dirty="0">
                <a:solidFill>
                  <a:srgbClr val="181818"/>
                </a:solidFill>
                <a:effectLst/>
                <a:latin typeface="Arial"/>
                <a:ea typeface="Arial"/>
                <a:cs typeface="Arial"/>
              </a:rPr>
              <a:t>Membayar perjalanan pelanggan ke kantor produsen perangkat medis jika terdapat kebutuhan bisnis yang sah bagi Tenaga Medis Profesional ini untuk menghadiri pelatihan, namun menolak pembayaran perjalanan tambahan karena itu tidak berkaitan dengan tujuan bisnis perjalanan.</a:t>
            </a:r>
          </a:p>
        </p:txBody>
      </p:sp>
    </p:spTree>
    <p:custDataLst>
      <p:tags r:id="rId1"/>
    </p:custDataLst>
    <p:extLst>
      <p:ext uri="{BB962C8B-B14F-4D97-AF65-F5344CB8AC3E}">
        <p14:creationId xmlns:p14="http://schemas.microsoft.com/office/powerpoint/2010/main" val="29437318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CB1B2C5-C21C-A54F-8C5D-3D992DE2E9F2}"/>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id-ID" sz="2100" b="1" i="0" strike="noStrike" cap="none" spc="0" baseline="0">
                <a:solidFill>
                  <a:srgbClr val="006D6F"/>
                </a:solidFill>
                <a:effectLst/>
                <a:latin typeface="Arial"/>
                <a:ea typeface="Arial"/>
                <a:cs typeface="Arial"/>
              </a:rPr>
              <a:t>Tiket Konser: Bagian 1</a:t>
            </a:r>
          </a:p>
          <a:p>
            <a:pPr>
              <a:spcAft>
                <a:spcPts val="400"/>
              </a:spcAft>
            </a:pPr>
            <a:r>
              <a:rPr lang="id-ID" sz="1800" b="0" i="0" strike="noStrike" cap="none" spc="0" baseline="0">
                <a:solidFill>
                  <a:srgbClr val="181818"/>
                </a:solidFill>
                <a:effectLst/>
                <a:latin typeface="Arial"/>
                <a:ea typeface="Arial"/>
                <a:cs typeface="Arial"/>
              </a:rPr>
              <a:t>Mary ingin menawarkan hadiah kepada tim perawat di rumah sakit tempatnya menjalankan bisnis.</a:t>
            </a:r>
          </a:p>
          <a:p>
            <a:pPr>
              <a:spcAft>
                <a:spcPts val="1000"/>
              </a:spcAft>
            </a:pPr>
            <a:r>
              <a:rPr lang="id-ID" sz="1800" b="0" i="0" strike="noStrike" cap="none" spc="0" baseline="0">
                <a:solidFill>
                  <a:srgbClr val="181818"/>
                </a:solidFill>
                <a:effectLst/>
                <a:latin typeface="Arial"/>
                <a:ea typeface="Arial"/>
                <a:cs typeface="Arial"/>
              </a:rPr>
              <a:t>Dia memutuskan untuk memberikan tiket “sederhana” untuk konser yang harganya hanya USD 60 per orang. </a:t>
            </a:r>
          </a:p>
          <a:p>
            <a:pPr>
              <a:spcAft>
                <a:spcPts val="400"/>
              </a:spcAft>
            </a:pPr>
            <a:r>
              <a:rPr lang="id-ID" sz="1800" b="1" i="0" u="sng" strike="noStrike" cap="none" spc="0" baseline="0">
                <a:solidFill>
                  <a:srgbClr val="1F366A"/>
                </a:solidFill>
                <a:effectLst/>
                <a:uFill>
                  <a:solidFill>
                    <a:srgbClr val="71B1A2"/>
                  </a:solidFill>
                </a:uFill>
                <a:latin typeface="Arial"/>
                <a:ea typeface="Arial"/>
                <a:cs typeface="Arial"/>
              </a:rPr>
              <a:t>Pertanyaan: </a:t>
            </a:r>
            <a:r>
              <a:rPr lang="id-ID" sz="1800" b="0" i="0" u="sng" strike="noStrike" cap="none" spc="0" baseline="0">
                <a:solidFill>
                  <a:srgbClr val="1F366A"/>
                </a:solidFill>
                <a:effectLst/>
                <a:uFill>
                  <a:solidFill>
                    <a:srgbClr val="71B1A2"/>
                  </a:solidFill>
                </a:uFill>
                <a:latin typeface="Arial"/>
                <a:ea typeface="Arial"/>
                <a:cs typeface="Arial"/>
              </a:rPr>
              <a:t>Apakah Mary diperbolehkan untuk melakukan hal itu?</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324279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id-ID" sz="2100" b="1" i="0" strike="noStrike" cap="none" spc="0" baseline="0">
                <a:solidFill>
                  <a:srgbClr val="006D6F"/>
                </a:solidFill>
                <a:effectLst/>
                <a:latin typeface="Arial"/>
                <a:ea typeface="Arial"/>
                <a:cs typeface="Arial"/>
              </a:rPr>
              <a:t>Tiket Konser: Bagian 2</a:t>
            </a:r>
          </a:p>
          <a:p>
            <a:pPr>
              <a:spcAft>
                <a:spcPts val="400"/>
              </a:spcAft>
            </a:pPr>
            <a:r>
              <a:rPr lang="id-ID" sz="1800" b="0" i="0" strike="noStrike" cap="none" spc="0" baseline="0">
                <a:solidFill>
                  <a:srgbClr val="181818"/>
                </a:solidFill>
                <a:effectLst/>
                <a:latin typeface="Arial"/>
                <a:ea typeface="Arial"/>
                <a:cs typeface="Arial"/>
              </a:rPr>
              <a:t>Mary ingin menawarkan hadiah kepada tim perawat di rumah sakit tempatnya menjalankan bisnis.</a:t>
            </a:r>
          </a:p>
          <a:p>
            <a:pPr>
              <a:spcAft>
                <a:spcPts val="1000"/>
              </a:spcAft>
            </a:pPr>
            <a:r>
              <a:rPr lang="id-ID" sz="1800" b="0" i="0" strike="noStrike" cap="none" spc="0" baseline="0">
                <a:solidFill>
                  <a:srgbClr val="181818"/>
                </a:solidFill>
                <a:effectLst/>
                <a:latin typeface="Arial"/>
                <a:ea typeface="Arial"/>
                <a:cs typeface="Arial"/>
              </a:rPr>
              <a:t>Dia memutuskan untuk memberikan tiket “sederhana” untuk konser yang harganya hanya USD 60 per orang. </a:t>
            </a:r>
          </a:p>
          <a:p>
            <a:pPr>
              <a:spcAft>
                <a:spcPts val="400"/>
              </a:spcAft>
            </a:pPr>
            <a:r>
              <a:rPr lang="id-ID" sz="1800" b="1" i="0" u="sng" strike="noStrike" cap="none" spc="0" baseline="0">
                <a:solidFill>
                  <a:srgbClr val="1F366A"/>
                </a:solidFill>
                <a:effectLst/>
                <a:uFill>
                  <a:solidFill>
                    <a:srgbClr val="71B1A2"/>
                  </a:solidFill>
                </a:uFill>
                <a:latin typeface="Arial"/>
                <a:ea typeface="Arial"/>
                <a:cs typeface="Arial"/>
              </a:rPr>
              <a:t>Pertanyaan: </a:t>
            </a:r>
            <a:r>
              <a:rPr lang="id-ID" sz="1800" b="0" i="0" u="sng" strike="noStrike" cap="none" spc="0" baseline="0">
                <a:solidFill>
                  <a:srgbClr val="1F366A"/>
                </a:solidFill>
                <a:effectLst/>
                <a:uFill>
                  <a:solidFill>
                    <a:srgbClr val="71B1A2"/>
                  </a:solidFill>
                </a:uFill>
                <a:latin typeface="Arial"/>
                <a:ea typeface="Arial"/>
                <a:cs typeface="Arial"/>
              </a:rPr>
              <a:t>Apakah Mary diperbolehkan untuk melakukan hal itu?</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574E3F-46A0-D94C-97EA-680844B36AE5}"/>
              </a:ext>
            </a:extLst>
          </p:cNvPr>
          <p:cNvSpPr/>
          <p:nvPr/>
        </p:nvSpPr>
        <p:spPr>
          <a:xfrm>
            <a:off x="5334000" y="1915616"/>
            <a:ext cx="3428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E0903D5-212F-4B43-90F7-156DC654C2FD}"/>
              </a:ext>
            </a:extLst>
          </p:cNvPr>
          <p:cNvSpPr txBox="1"/>
          <p:nvPr/>
        </p:nvSpPr>
        <p:spPr>
          <a:xfrm>
            <a:off x="5600702" y="2147827"/>
            <a:ext cx="2971800" cy="2631490"/>
          </a:xfrm>
          <a:prstGeom prst="rect">
            <a:avLst/>
          </a:prstGeom>
          <a:noFill/>
        </p:spPr>
        <p:txBody>
          <a:bodyPr wrap="square" rtlCol="0">
            <a:spAutoFit/>
          </a:bodyPr>
          <a:lstStyle/>
          <a:p>
            <a:pPr>
              <a:spcAft>
                <a:spcPts val="500"/>
              </a:spcAft>
            </a:pPr>
            <a:r>
              <a:rPr lang="id-ID" sz="1500" b="0" i="0" strike="noStrike" cap="none" spc="0" baseline="0" dirty="0">
                <a:solidFill>
                  <a:srgbClr val="FFFFFF"/>
                </a:solidFill>
                <a:effectLst/>
                <a:latin typeface="Arial"/>
                <a:ea typeface="Arial"/>
                <a:cs typeface="Arial"/>
              </a:rPr>
              <a:t>Tidak. Hanya item yang benar-benar memiliki fungsi edukasi atau bermanfaat bagi pasien, seperti buku teks, jika nilainya </a:t>
            </a:r>
            <a:r>
              <a:rPr lang="id-ID" sz="1500" b="0" i="1" strike="noStrike" cap="none" spc="0" baseline="0" dirty="0">
                <a:solidFill>
                  <a:srgbClr val="FFFFFF"/>
                </a:solidFill>
                <a:effectLst/>
                <a:latin typeface="Arial"/>
                <a:ea typeface="Arial"/>
                <a:cs typeface="Arial"/>
              </a:rPr>
              <a:t>sederhana</a:t>
            </a:r>
            <a:r>
              <a:rPr lang="id-ID" sz="1500" b="0" i="0" strike="noStrike" cap="none" spc="0" baseline="0" dirty="0">
                <a:solidFill>
                  <a:srgbClr val="FFFFFF"/>
                </a:solidFill>
                <a:effectLst/>
                <a:latin typeface="Arial"/>
                <a:ea typeface="Arial"/>
                <a:cs typeface="Arial"/>
              </a:rPr>
              <a:t> dan sesuai dengan undang-undang setempat yang diizinkan. Penting untuk memastikan bahwa hal ini tidak dan tidak akan dianggap oleh orang lain sebagai sarana potensial untuk pengaruh korup.</a:t>
            </a:r>
          </a:p>
        </p:txBody>
      </p:sp>
    </p:spTree>
    <p:custDataLst>
      <p:tags r:id="rId1"/>
    </p:custDataLst>
    <p:extLst>
      <p:ext uri="{BB962C8B-B14F-4D97-AF65-F5344CB8AC3E}">
        <p14:creationId xmlns:p14="http://schemas.microsoft.com/office/powerpoint/2010/main" val="89375142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48BEBB-F1F0-5849-8E5E-A0C335B70533}"/>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Monumen Negara: Bagian 1</a:t>
            </a:r>
          </a:p>
          <a:p>
            <a:pPr>
              <a:spcAft>
                <a:spcPts val="400"/>
              </a:spcAft>
            </a:pPr>
            <a:r>
              <a:rPr lang="id-ID" sz="1500" b="0" i="0" strike="noStrike" cap="none" spc="0" baseline="0" dirty="0">
                <a:solidFill>
                  <a:srgbClr val="181818"/>
                </a:solidFill>
                <a:effectLst/>
                <a:latin typeface="Arial"/>
                <a:ea typeface="Arial"/>
                <a:cs typeface="Arial"/>
              </a:rPr>
              <a:t>Saudari seorang karyawan Kementerian Kesehatan menduduki posisi Dewan Direksi organisasi amal yang menyumbangkan sejumlah dana untuk tujuan filantropis di berbagai penjuru negara.</a:t>
            </a:r>
          </a:p>
          <a:p>
            <a:pPr>
              <a:spcAft>
                <a:spcPts val="1000"/>
              </a:spcAft>
            </a:pPr>
            <a:r>
              <a:rPr lang="id-ID" sz="1500" b="0" i="0" strike="noStrike" cap="none" spc="0" baseline="0" dirty="0">
                <a:solidFill>
                  <a:srgbClr val="181818"/>
                </a:solidFill>
                <a:effectLst/>
                <a:latin typeface="Arial"/>
                <a:ea typeface="Arial"/>
                <a:cs typeface="Arial"/>
              </a:rPr>
              <a:t>Organisasi itu meminta donasi USD 10.000 dari perusahaan Anda untuk pemugaran monumen negara, sebagai imbalan atas pertemuan makan malam pribadi dengan Kementerian Kesehatan.</a:t>
            </a:r>
          </a:p>
          <a:p>
            <a:pPr>
              <a:spcAft>
                <a:spcPts val="400"/>
              </a:spcAft>
            </a:pPr>
            <a:r>
              <a:rPr lang="id-ID" sz="1500" b="1" i="0" u="sng" strike="noStrike" cap="none" spc="0" baseline="0" dirty="0">
                <a:solidFill>
                  <a:srgbClr val="1F366A"/>
                </a:solidFill>
                <a:effectLst/>
                <a:uFill>
                  <a:solidFill>
                    <a:srgbClr val="71B1A2"/>
                  </a:solidFill>
                </a:uFill>
                <a:latin typeface="Arial"/>
                <a:ea typeface="Arial"/>
                <a:cs typeface="Arial"/>
              </a:rPr>
              <a:t>Pertanyaan: </a:t>
            </a:r>
            <a:r>
              <a:rPr lang="id-ID" sz="1500" b="0" i="0" u="sng" strike="noStrike" cap="none" spc="0" baseline="0" dirty="0">
                <a:solidFill>
                  <a:srgbClr val="1F366A"/>
                </a:solidFill>
                <a:effectLst/>
                <a:uFill>
                  <a:solidFill>
                    <a:srgbClr val="71B1A2"/>
                  </a:solidFill>
                </a:uFill>
                <a:latin typeface="Arial"/>
                <a:ea typeface="Arial"/>
                <a:cs typeface="Arial"/>
              </a:rPr>
              <a:t>Haruskah Anda memberikan kontribusi kepada organisasi tersebut?</a:t>
            </a:r>
            <a:endParaRPr lang="en-US" sz="1500" u="sng" dirty="0">
              <a:solidFill>
                <a:schemeClr val="accent1"/>
              </a:solidFill>
              <a:uFill>
                <a:solidFill>
                  <a:schemeClr val="accent3"/>
                </a:solidFill>
              </a:uFill>
            </a:endParaRPr>
          </a:p>
        </p:txBody>
      </p:sp>
    </p:spTree>
    <p:custDataLst>
      <p:tags r:id="rId1"/>
    </p:custDataLst>
    <p:extLst>
      <p:ext uri="{BB962C8B-B14F-4D97-AF65-F5344CB8AC3E}">
        <p14:creationId xmlns:p14="http://schemas.microsoft.com/office/powerpoint/2010/main" val="426939870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Monumen Negara: Bagian 2</a:t>
            </a:r>
          </a:p>
          <a:p>
            <a:pPr>
              <a:spcAft>
                <a:spcPts val="400"/>
              </a:spcAft>
            </a:pPr>
            <a:r>
              <a:rPr lang="id-ID" sz="1500" b="0" i="0" strike="noStrike" cap="none" spc="0" baseline="0" dirty="0">
                <a:solidFill>
                  <a:srgbClr val="181818"/>
                </a:solidFill>
                <a:effectLst/>
                <a:latin typeface="Arial"/>
                <a:ea typeface="Arial"/>
                <a:cs typeface="Arial"/>
              </a:rPr>
              <a:t>Saudari seorang karyawan Kementerian Kesehatan menduduki posisi Dewan Direksi organisasi amal yang menyumbangkan sejumlah dana untuk tujuan filantropis di berbagai penjuru negara.</a:t>
            </a:r>
          </a:p>
          <a:p>
            <a:pPr>
              <a:spcAft>
                <a:spcPts val="1000"/>
              </a:spcAft>
            </a:pPr>
            <a:r>
              <a:rPr lang="id-ID" sz="1500" b="0" i="0" strike="noStrike" cap="none" spc="0" baseline="0" dirty="0">
                <a:solidFill>
                  <a:srgbClr val="181818"/>
                </a:solidFill>
                <a:effectLst/>
                <a:latin typeface="Arial"/>
                <a:ea typeface="Arial"/>
                <a:cs typeface="Arial"/>
              </a:rPr>
              <a:t>Organisasi itu meminta donasi USD 10.000 dari perusahaan Anda untuk pemugaran monumen negara, sebagai imbalan atas pertemuan makan malam pribadi dengan Kementerian Kesehatan.</a:t>
            </a:r>
          </a:p>
          <a:p>
            <a:pPr>
              <a:spcAft>
                <a:spcPts val="400"/>
              </a:spcAft>
            </a:pPr>
            <a:r>
              <a:rPr lang="id-ID" sz="1500" b="1" i="0" u="sng" strike="noStrike" cap="none" spc="0" baseline="0" dirty="0">
                <a:solidFill>
                  <a:srgbClr val="1F366A"/>
                </a:solidFill>
                <a:effectLst/>
                <a:uFill>
                  <a:solidFill>
                    <a:srgbClr val="71B1A2"/>
                  </a:solidFill>
                </a:uFill>
                <a:latin typeface="Arial"/>
                <a:ea typeface="Arial"/>
                <a:cs typeface="Arial"/>
              </a:rPr>
              <a:t>Pertanyaan: </a:t>
            </a:r>
            <a:r>
              <a:rPr lang="id-ID" sz="1500" b="0" i="0" u="sng" strike="noStrike" cap="none" spc="0" baseline="0" dirty="0">
                <a:solidFill>
                  <a:srgbClr val="1F366A"/>
                </a:solidFill>
                <a:effectLst/>
                <a:uFill>
                  <a:solidFill>
                    <a:srgbClr val="71B1A2"/>
                  </a:solidFill>
                </a:uFill>
                <a:latin typeface="Arial"/>
                <a:ea typeface="Arial"/>
                <a:cs typeface="Arial"/>
              </a:rPr>
              <a:t>Haruskah Anda memberikan kontribusi kepada organisasi tersebut?</a:t>
            </a:r>
          </a:p>
        </p:txBody>
      </p:sp>
      <p:sp>
        <p:nvSpPr>
          <p:cNvPr id="12" name="Rectangl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D3CBA2-9CA8-CE49-A81E-19E145570045}"/>
              </a:ext>
            </a:extLst>
          </p:cNvPr>
          <p:cNvSpPr/>
          <p:nvPr/>
        </p:nvSpPr>
        <p:spPr>
          <a:xfrm>
            <a:off x="6096000" y="1915616"/>
            <a:ext cx="2666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329D059-9034-1C40-86F3-AEB14B4A9F15}"/>
              </a:ext>
            </a:extLst>
          </p:cNvPr>
          <p:cNvSpPr txBox="1"/>
          <p:nvPr/>
        </p:nvSpPr>
        <p:spPr>
          <a:xfrm>
            <a:off x="6314204" y="2124744"/>
            <a:ext cx="2296396" cy="2400657"/>
          </a:xfrm>
          <a:prstGeom prst="rect">
            <a:avLst/>
          </a:prstGeom>
          <a:noFill/>
        </p:spPr>
        <p:txBody>
          <a:bodyPr wrap="square" rtlCol="0">
            <a:spAutoFit/>
          </a:bodyPr>
          <a:lstStyle/>
          <a:p>
            <a:pPr>
              <a:spcAft>
                <a:spcPts val="500"/>
              </a:spcAft>
            </a:pPr>
            <a:r>
              <a:rPr lang="id-ID" sz="1500" b="0" i="0" strike="noStrike" cap="none" spc="0" baseline="0" dirty="0">
                <a:solidFill>
                  <a:srgbClr val="FFFFFF"/>
                </a:solidFill>
                <a:effectLst/>
                <a:latin typeface="Arial"/>
                <a:ea typeface="Arial"/>
                <a:cs typeface="Arial"/>
              </a:rPr>
              <a:t>Tidak. Donasi amal tidak boleh diberikan sebagai imbalan atas pengaruh yang tidak semestinya. Ingat, larangan undang-undang antikorupsi juga berlaku dalam beberapa kasus bagi pasangan dan anggota keluarga Pejabat Pemerintah.</a:t>
            </a:r>
          </a:p>
        </p:txBody>
      </p:sp>
    </p:spTree>
    <p:custDataLst>
      <p:tags r:id="rId1"/>
    </p:custDataLst>
    <p:extLst>
      <p:ext uri="{BB962C8B-B14F-4D97-AF65-F5344CB8AC3E}">
        <p14:creationId xmlns:p14="http://schemas.microsoft.com/office/powerpoint/2010/main" val="300670916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Sampel Gratis: Bagian 1</a:t>
            </a:r>
          </a:p>
          <a:p>
            <a:pPr>
              <a:spcAft>
                <a:spcPts val="400"/>
              </a:spcAft>
            </a:pPr>
            <a:r>
              <a:rPr lang="id-ID" sz="1250" b="0" i="0" strike="noStrike" cap="none" spc="0" baseline="0" dirty="0">
                <a:solidFill>
                  <a:srgbClr val="181818"/>
                </a:solidFill>
                <a:effectLst/>
                <a:latin typeface="Arial"/>
                <a:ea typeface="Arial"/>
                <a:cs typeface="Arial"/>
              </a:rPr>
              <a:t>Anda baru saja berjumpa dengan Direktur Pembelian dari Mother &amp; Life Prenatal Center. Pertemuan berjalan lancar dan Direktur mengatakan kepada Anda bahwa terdapat proyek pemerintah khusus untuk membuka sepuluh pusat prenatal di berbagai penjuru negara.</a:t>
            </a:r>
          </a:p>
          <a:p>
            <a:pPr>
              <a:spcAft>
                <a:spcPts val="400"/>
              </a:spcAft>
            </a:pPr>
            <a:r>
              <a:rPr lang="id-ID" sz="1250" b="0" i="0" strike="noStrike" cap="none" spc="0" baseline="0" dirty="0">
                <a:solidFill>
                  <a:srgbClr val="181818"/>
                </a:solidFill>
                <a:effectLst/>
                <a:latin typeface="Arial"/>
                <a:ea typeface="Arial"/>
                <a:cs typeface="Arial"/>
              </a:rPr>
              <a:t>Direktur dan tim tengah berupaya menunjuk sejumlah perusahaan berpengalaman untuk memasok peralatan medis dan bedah serta barang habis pakai. Dia meminta Anda untuk memberikan sampel produk (nilainya sekitar USD 3.000). Anda menyetujuinya dan bergegas kembali.</a:t>
            </a:r>
          </a:p>
          <a:p>
            <a:pPr>
              <a:spcAft>
                <a:spcPts val="1000"/>
              </a:spcAft>
            </a:pPr>
            <a:r>
              <a:rPr lang="id-ID" sz="1250" b="0" i="0" strike="noStrike" cap="none" spc="0" baseline="0" dirty="0">
                <a:solidFill>
                  <a:srgbClr val="181818"/>
                </a:solidFill>
                <a:effectLst/>
                <a:latin typeface="Arial"/>
                <a:ea typeface="Arial"/>
                <a:cs typeface="Arial"/>
              </a:rPr>
              <a:t>Tim keuangan di perusahaan Anda mengatakan bahwa harga masing-masing sampel gratis berkisar antara USD 200 hingga USD 500.</a:t>
            </a:r>
          </a:p>
          <a:p>
            <a:pPr>
              <a:spcAft>
                <a:spcPts val="400"/>
              </a:spcAft>
            </a:pPr>
            <a:r>
              <a:rPr lang="id-ID" sz="1250" b="1" i="0" u="sng" strike="noStrike" cap="none" spc="0" baseline="0" dirty="0">
                <a:solidFill>
                  <a:srgbClr val="1F366A"/>
                </a:solidFill>
                <a:effectLst/>
                <a:uFill>
                  <a:solidFill>
                    <a:srgbClr val="71B1A2"/>
                  </a:solidFill>
                </a:uFill>
                <a:latin typeface="Arial"/>
                <a:ea typeface="Arial"/>
                <a:cs typeface="Arial"/>
              </a:rPr>
              <a:t>Pertanyaan: </a:t>
            </a:r>
            <a:r>
              <a:rPr lang="id-ID" sz="1250" b="0" i="0" u="sng" strike="noStrike" cap="none" spc="0" baseline="0" dirty="0">
                <a:solidFill>
                  <a:srgbClr val="1F366A"/>
                </a:solidFill>
                <a:effectLst/>
                <a:uFill>
                  <a:solidFill>
                    <a:srgbClr val="71B1A2"/>
                  </a:solidFill>
                </a:uFill>
                <a:latin typeface="Arial"/>
                <a:ea typeface="Arial"/>
                <a:cs typeface="Arial"/>
              </a:rPr>
              <a:t>Apakah tindak lanjut atas permintaan ini dibenarkan?</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7076333-E1FE-DE42-9425-818E707229FE}"/>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Tree>
    <p:custDataLst>
      <p:tags r:id="rId1"/>
    </p:custDataLst>
    <p:extLst>
      <p:ext uri="{BB962C8B-B14F-4D97-AF65-F5344CB8AC3E}">
        <p14:creationId xmlns:p14="http://schemas.microsoft.com/office/powerpoint/2010/main" val="27113094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02B3D98-BD7D-6348-AC33-C13AE18B247D}"/>
              </a:ext>
            </a:extLst>
          </p:cNvPr>
          <p:cNvSpPr/>
          <p:nvPr/>
        </p:nvSpPr>
        <p:spPr>
          <a:xfrm>
            <a:off x="6019800" y="1915616"/>
            <a:ext cx="27424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8026474-0B9F-E54A-86E0-B6D9CAB4022B}"/>
              </a:ext>
            </a:extLst>
          </p:cNvPr>
          <p:cNvSpPr txBox="1"/>
          <p:nvPr/>
        </p:nvSpPr>
        <p:spPr>
          <a:xfrm>
            <a:off x="6248400" y="2038350"/>
            <a:ext cx="2295625" cy="2793072"/>
          </a:xfrm>
          <a:prstGeom prst="rect">
            <a:avLst/>
          </a:prstGeom>
          <a:noFill/>
        </p:spPr>
        <p:txBody>
          <a:bodyPr wrap="square" rtlCol="0">
            <a:spAutoFit/>
          </a:bodyPr>
          <a:lstStyle/>
          <a:p>
            <a:pPr>
              <a:spcAft>
                <a:spcPts val="500"/>
              </a:spcAft>
            </a:pPr>
            <a:r>
              <a:rPr lang="id-ID" sz="1350" b="0" i="0" strike="noStrike" cap="none" spc="0" baseline="0" dirty="0">
                <a:solidFill>
                  <a:srgbClr val="FFFFFF"/>
                </a:solidFill>
                <a:effectLst/>
                <a:latin typeface="Arial"/>
                <a:ea typeface="Arial"/>
                <a:cs typeface="Arial"/>
              </a:rPr>
              <a:t>Anda dapat memberikan sampel produk dalam jumlah terbatas kepada pelanggan untuk tujuan evaluasi sesuai dengan undang-undang, peraturan, dan pedoman industri setempat. Penyediaan sampel tidak boleh memberikan manfaat pribadi bagi Tenaga Medis Profesional atau Pejabat Pemerintah mana pun.</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id-ID" sz="2100" b="1" i="0" strike="noStrike" cap="none" spc="0" baseline="0" dirty="0">
                <a:solidFill>
                  <a:srgbClr val="006D6F"/>
                </a:solidFill>
                <a:effectLst/>
                <a:latin typeface="Arial"/>
                <a:ea typeface="Arial"/>
                <a:cs typeface="Arial"/>
              </a:rPr>
              <a:t>Sampel Gratis: Bagian </a:t>
            </a:r>
            <a:r>
              <a:rPr lang="sr-Latn-RS" sz="2100" b="1" i="0" strike="noStrike" cap="none" spc="0" baseline="0" dirty="0" smtClean="0">
                <a:solidFill>
                  <a:srgbClr val="006D6F"/>
                </a:solidFill>
                <a:effectLst/>
                <a:latin typeface="Arial"/>
                <a:ea typeface="Arial"/>
                <a:cs typeface="Arial"/>
              </a:rPr>
              <a:t>2</a:t>
            </a:r>
            <a:endParaRPr lang="id-ID" sz="2100" b="1" i="0" strike="noStrike" cap="none" spc="0" baseline="0" dirty="0">
              <a:solidFill>
                <a:srgbClr val="006D6F"/>
              </a:solidFill>
              <a:effectLst/>
              <a:latin typeface="Arial"/>
              <a:ea typeface="Arial"/>
              <a:cs typeface="Arial"/>
            </a:endParaRPr>
          </a:p>
          <a:p>
            <a:pPr>
              <a:spcAft>
                <a:spcPts val="400"/>
              </a:spcAft>
            </a:pPr>
            <a:r>
              <a:rPr lang="id-ID" sz="1250" b="0" i="0" strike="noStrike" cap="none" spc="0" baseline="0" dirty="0">
                <a:solidFill>
                  <a:srgbClr val="181818"/>
                </a:solidFill>
                <a:effectLst/>
                <a:latin typeface="Arial"/>
                <a:ea typeface="Arial"/>
                <a:cs typeface="Arial"/>
              </a:rPr>
              <a:t>Anda baru saja berjumpa dengan Direktur Pembelian dari Mother &amp; Life Prenatal Center. Pertemuan berjalan lancar dan Direktur mengatakan kepada Anda bahwa terdapat proyek pemerintah khusus untuk membuka sepuluh pusat prenatal di berbagai penjuru negara.</a:t>
            </a:r>
          </a:p>
          <a:p>
            <a:pPr>
              <a:spcAft>
                <a:spcPts val="400"/>
              </a:spcAft>
            </a:pPr>
            <a:r>
              <a:rPr lang="id-ID" sz="1250" b="0" i="0" strike="noStrike" cap="none" spc="0" baseline="0" dirty="0">
                <a:solidFill>
                  <a:srgbClr val="181818"/>
                </a:solidFill>
                <a:effectLst/>
                <a:latin typeface="Arial"/>
                <a:ea typeface="Arial"/>
                <a:cs typeface="Arial"/>
              </a:rPr>
              <a:t>Direktur dan tim tengah berupaya menunjuk sejumlah perusahaan berpengalaman untuk memasok peralatan medis dan bedah serta barang habis pakai. Dia meminta Anda untuk memberikan sampel produk (nilainya sekitar USD 3.000). Anda menyetujuinya dan bergegas kembali.</a:t>
            </a:r>
          </a:p>
          <a:p>
            <a:pPr>
              <a:spcAft>
                <a:spcPts val="1000"/>
              </a:spcAft>
            </a:pPr>
            <a:r>
              <a:rPr lang="id-ID" sz="1250" b="0" i="0" strike="noStrike" cap="none" spc="0" baseline="0" dirty="0">
                <a:solidFill>
                  <a:srgbClr val="181818"/>
                </a:solidFill>
                <a:effectLst/>
                <a:latin typeface="Arial"/>
                <a:ea typeface="Arial"/>
                <a:cs typeface="Arial"/>
              </a:rPr>
              <a:t>Tim keuangan di perusahaan Anda mengatakan bahwa harga masing-masing sampel gratis berkisar antara USD 200 hingga USD 500.</a:t>
            </a:r>
          </a:p>
          <a:p>
            <a:pPr>
              <a:spcAft>
                <a:spcPts val="400"/>
              </a:spcAft>
            </a:pPr>
            <a:r>
              <a:rPr lang="id-ID" sz="1250" b="1" i="0" u="sng" strike="noStrike" cap="none" spc="0" baseline="0" dirty="0">
                <a:solidFill>
                  <a:srgbClr val="1F366A"/>
                </a:solidFill>
                <a:effectLst/>
                <a:uFill>
                  <a:solidFill>
                    <a:srgbClr val="71B1A2"/>
                  </a:solidFill>
                </a:uFill>
                <a:latin typeface="Arial"/>
                <a:ea typeface="Arial"/>
                <a:cs typeface="Arial"/>
              </a:rPr>
              <a:t>Pertanyaan: </a:t>
            </a:r>
            <a:r>
              <a:rPr lang="id-ID" sz="1250" b="0" i="0" u="sng" strike="noStrike" cap="none" spc="0" baseline="0" dirty="0">
                <a:solidFill>
                  <a:srgbClr val="1F366A"/>
                </a:solidFill>
                <a:effectLst/>
                <a:uFill>
                  <a:solidFill>
                    <a:srgbClr val="71B1A2"/>
                  </a:solidFill>
                </a:uFill>
                <a:latin typeface="Arial"/>
                <a:ea typeface="Arial"/>
                <a:cs typeface="Arial"/>
              </a:rPr>
              <a:t>Apakah tindak lanjut atas permintaan ini dibenarkan?</a:t>
            </a:r>
          </a:p>
        </p:txBody>
      </p:sp>
    </p:spTree>
    <p:custDataLst>
      <p:tags r:id="rId1"/>
    </p:custDataLst>
    <p:extLst>
      <p:ext uri="{BB962C8B-B14F-4D97-AF65-F5344CB8AC3E}">
        <p14:creationId xmlns:p14="http://schemas.microsoft.com/office/powerpoint/2010/main" val="19744355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SLIDE_COUNT" val="1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111C2AF9-8E5E-41E9-ACED-42A5872D4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1592</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133</cp:revision>
  <dcterms:created xsi:type="dcterms:W3CDTF">2019-12-09T14:45:42Z</dcterms:created>
  <dcterms:modified xsi:type="dcterms:W3CDTF">2022-04-15T09:48:18Z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F65B7AB8-B780-4F3F-A358-38657A7790FF</vt:lpwstr>
  </property>
  <property fmtid="{D5CDD505-2E9C-101B-9397-08002B2CF9AE}" pid="4" name="ArticulatePath">
    <vt:lpwstr>Interactions with HCPs and GOs Case Studies_id-ID</vt:lpwstr>
  </property>
</Properties>
</file>