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12" r:id="rId5"/>
    <p:sldId id="315" r:id="rId6"/>
    <p:sldId id="316" r:id="rId7"/>
    <p:sldId id="317" r:id="rId8"/>
    <p:sldId id="318" r:id="rId9"/>
    <p:sldId id="319" r:id="rId10"/>
    <p:sldId id="320" r:id="rId11"/>
    <p:sldId id="321" r:id="rId12"/>
    <p:sldId id="322" r:id="rId13"/>
    <p:sldId id="323" r:id="rId14"/>
    <p:sldId id="324" r:id="rId15"/>
  </p:sldIdLst>
  <p:sldSz cx="9144000" cy="5143500" type="screen16x9"/>
  <p:notesSz cx="6858000" cy="9144000"/>
  <p:custDataLst>
    <p:tags r:id="rId17"/>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DFCC0B90-96FA-47D5-B37F-AC3771425535}">
          <p14:sldIdLst>
            <p14:sldId id="312"/>
            <p14:sldId id="315"/>
            <p14:sldId id="316"/>
            <p14:sldId id="317"/>
            <p14:sldId id="318"/>
            <p14:sldId id="319"/>
            <p14:sldId id="320"/>
            <p14:sldId id="321"/>
            <p14:sldId id="322"/>
            <p14:sldId id="323"/>
            <p14:sldId id="324"/>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D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57" autoAdjust="0"/>
    <p:restoredTop sz="94660"/>
  </p:normalViewPr>
  <p:slideViewPr>
    <p:cSldViewPr>
      <p:cViewPr varScale="1">
        <p:scale>
          <a:sx n="149" d="100"/>
          <a:sy n="149" d="100"/>
        </p:scale>
        <p:origin x="576"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DA3B105A-C161-4229-99D7-8EFBFA11AC2D}"/>
    <pc:docChg chg="modSld">
      <pc:chgData name="Kassem, Rana [GTSBE]" userId="e4c360c7-7847-46e6-bdb2-4d20c8ce8a85" providerId="ADAL" clId="{DA3B105A-C161-4229-99D7-8EFBFA11AC2D}" dt="2021-05-19T07:46:31.060" v="9" actId="207"/>
      <pc:docMkLst>
        <pc:docMk/>
      </pc:docMkLst>
      <pc:sldChg chg="addSp modSp mod">
        <pc:chgData name="Kassem, Rana [GTSBE]" userId="e4c360c7-7847-46e6-bdb2-4d20c8ce8a85" providerId="ADAL" clId="{DA3B105A-C161-4229-99D7-8EFBFA11AC2D}" dt="2021-05-19T07:46:31.060" v="9" actId="207"/>
        <pc:sldMkLst>
          <pc:docMk/>
          <pc:sldMk cId="521599352" sldId="312"/>
        </pc:sldMkLst>
        <pc:spChg chg="mod">
          <ac:chgData name="Kassem, Rana [GTSBE]" userId="e4c360c7-7847-46e6-bdb2-4d20c8ce8a85" providerId="ADAL" clId="{DA3B105A-C161-4229-99D7-8EFBFA11AC2D}" dt="2021-05-19T07:45:59.001" v="0" actId="1076"/>
          <ac:spMkLst>
            <pc:docMk/>
            <pc:sldMk cId="521599352" sldId="312"/>
            <ac:spMk id="9" creationId="{A2C44AA8-93B2-5D44-9491-F0CE9E2D6310}"/>
          </ac:spMkLst>
        </pc:spChg>
        <pc:spChg chg="add mod">
          <ac:chgData name="Kassem, Rana [GTSBE]" userId="e4c360c7-7847-46e6-bdb2-4d20c8ce8a85" providerId="ADAL" clId="{DA3B105A-C161-4229-99D7-8EFBFA11AC2D}" dt="2021-05-19T07:46:31.060" v="9" actId="207"/>
          <ac:spMkLst>
            <pc:docMk/>
            <pc:sldMk cId="521599352" sldId="312"/>
            <ac:spMk id="10" creationId="{298BB615-41D4-4CA4-84A3-99AA19D781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199" y="204106"/>
            <a:ext cx="1170075" cy="539496"/>
          </a:xfrm>
          <a:prstGeom prst="rect">
            <a:avLst/>
          </a:prstGeom>
        </p:spPr>
      </p:pic>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199" y="204106"/>
            <a:ext cx="1170075" cy="539496"/>
          </a:xfrm>
          <a:prstGeom prst="rect">
            <a:avLst/>
          </a:prstGeom>
        </p:spPr>
      </p:pic>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1667"/>
          <a:stretch/>
        </p:blipFill>
        <p:spPr>
          <a:xfrm>
            <a:off x="7696200" y="199534"/>
            <a:ext cx="1184402" cy="548640"/>
          </a:xfrm>
          <a:prstGeom prst="rect">
            <a:avLst/>
          </a:prstGeom>
        </p:spPr>
      </p:pic>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10" name="Picture 9"/>
          <p:cNvPicPr>
            <a:picLocks/>
          </p:cNvPicPr>
          <p:nvPr userDrawn="1"/>
        </p:nvPicPr>
        <p:blipFill rotWithShape="1">
          <a:blip r:embed="rId2" cstate="print">
            <a:extLst>
              <a:ext uri="{28A0092B-C50C-407E-A947-70E740481C1C}">
                <a14:useLocalDpi xmlns:a14="http://schemas.microsoft.com/office/drawing/2010/main" val="0"/>
              </a:ext>
            </a:extLst>
          </a:blip>
          <a:srcRect l="31667"/>
          <a:stretch/>
        </p:blipFill>
        <p:spPr>
          <a:xfrm>
            <a:off x="7315200" y="199929"/>
            <a:ext cx="1417320" cy="475488"/>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E3ACBB3-06C4-264E-A7C8-6494F609CCB5}"/>
              </a:ext>
            </a:extLst>
          </p:cNvPr>
          <p:cNvSpPr/>
          <p:nvPr/>
        </p:nvSpPr>
        <p:spPr>
          <a:xfrm>
            <a:off x="3733800" y="2114550"/>
            <a:ext cx="5257799" cy="2743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228600" y="694551"/>
            <a:ext cx="6324600" cy="274320"/>
          </a:xfrm>
          <a:prstGeom prst="rect">
            <a:avLst/>
          </a:prstGeom>
          <a:noFill/>
        </p:spPr>
        <p:txBody>
          <a:bodyPr wrap="square" rtlCol="0">
            <a:spAutoFit/>
          </a:bodyPr>
          <a:lstStyle/>
          <a:p>
            <a:r>
              <a:rPr lang="id-ID" sz="1200" b="1" i="0" strike="noStrike" cap="none" spc="0" baseline="0" dirty="0">
                <a:solidFill>
                  <a:srgbClr val="707074"/>
                </a:solidFill>
                <a:effectLst/>
                <a:latin typeface="Arial"/>
                <a:ea typeface="Arial"/>
                <a:cs typeface="Arial"/>
              </a:rPr>
              <a:t>MASUKKAN NAMA PERUSAHAAN/ACARA/JABATAN/LOGO</a:t>
            </a:r>
            <a:endParaRPr lang="en-US" sz="1200" dirty="0">
              <a:solidFill>
                <a:schemeClr val="accent4"/>
              </a:solidFill>
            </a:endParaRPr>
          </a:p>
        </p:txBody>
      </p:sp>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3124199" cy="2759730"/>
          </a:xfrm>
          <a:prstGeom prst="rect">
            <a:avLst/>
          </a:prstGeom>
          <a:noFill/>
        </p:spPr>
        <p:txBody>
          <a:bodyPr wrap="square" numCol="1" rtlCol="0">
            <a:spAutoFit/>
          </a:bodyPr>
          <a:lstStyle/>
          <a:p>
            <a:pPr>
              <a:spcAft>
                <a:spcPts val="500"/>
              </a:spcAft>
            </a:pPr>
            <a:r>
              <a:rPr lang="id-ID" sz="2100" b="1" i="0" strike="noStrike" cap="none" spc="0" baseline="0" dirty="0">
                <a:solidFill>
                  <a:srgbClr val="006D6F"/>
                </a:solidFill>
                <a:effectLst/>
                <a:latin typeface="Arial"/>
                <a:ea typeface="Arial"/>
                <a:cs typeface="Arial"/>
              </a:rPr>
              <a:t>Jamuan</a:t>
            </a:r>
            <a:endParaRPr lang="en-US" sz="2100"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id-ID" sz="1800" b="1" i="0" strike="noStrike" cap="none" spc="0" baseline="0" dirty="0">
                <a:solidFill>
                  <a:srgbClr val="181818"/>
                </a:solidFill>
                <a:effectLst/>
                <a:latin typeface="Arial"/>
                <a:ea typeface="Arial"/>
                <a:cs typeface="Arial"/>
              </a:rPr>
              <a:t>Hal yang dapat Anda lakukan</a:t>
            </a:r>
            <a:r>
              <a:rPr lang="id-ID" sz="1800" b="0" i="0" strike="noStrike" cap="none" spc="0" baseline="0" dirty="0">
                <a:solidFill>
                  <a:srgbClr val="181818"/>
                </a:solidFill>
                <a:effectLst/>
                <a:latin typeface="Arial"/>
                <a:ea typeface="Arial"/>
                <a:cs typeface="Arial"/>
              </a:rPr>
              <a:t>:</a:t>
            </a:r>
          </a:p>
          <a:p>
            <a:pPr marL="285750" indent="-285750">
              <a:spcAft>
                <a:spcPts val="500"/>
              </a:spcAft>
              <a:buClr>
                <a:schemeClr val="accent2"/>
              </a:buClr>
              <a:buBlip>
                <a:blip r:embed="rId3"/>
              </a:buBlip>
            </a:pPr>
            <a:r>
              <a:rPr lang="id-ID" sz="1800" b="0" i="0" strike="noStrike" cap="none" spc="0" baseline="0" dirty="0">
                <a:solidFill>
                  <a:srgbClr val="181818"/>
                </a:solidFill>
                <a:effectLst/>
                <a:latin typeface="Arial"/>
                <a:ea typeface="Arial"/>
                <a:cs typeface="Arial"/>
              </a:rPr>
              <a:t>Anda dapat menawarkan jamuan terkait bisnis yang sederhana dan jarang dilakukan kepada Tenaga Medis Profesional dan Pejabat Pemerintah.</a:t>
            </a: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4FB0ABF4-2679-EC4D-AF63-F6418E688D42}"/>
              </a:ext>
            </a:extLst>
          </p:cNvPr>
          <p:cNvSpPr txBox="1"/>
          <p:nvPr/>
        </p:nvSpPr>
        <p:spPr>
          <a:xfrm>
            <a:off x="3886200" y="2273171"/>
            <a:ext cx="5024718" cy="2508379"/>
          </a:xfrm>
          <a:prstGeom prst="rect">
            <a:avLst/>
          </a:prstGeom>
          <a:noFill/>
        </p:spPr>
        <p:txBody>
          <a:bodyPr wrap="square" numCol="1" rtlCol="0">
            <a:spAutoFit/>
          </a:bodyPr>
          <a:lstStyle/>
          <a:p>
            <a:pPr>
              <a:spcAft>
                <a:spcPts val="500"/>
              </a:spcAft>
            </a:pPr>
            <a:r>
              <a:rPr lang="id-ID" sz="1200" b="1" i="0" strike="noStrike" cap="none" spc="0" baseline="0" dirty="0">
                <a:solidFill>
                  <a:srgbClr val="181818"/>
                </a:solidFill>
                <a:effectLst/>
                <a:latin typeface="Arial"/>
                <a:ea typeface="Arial"/>
                <a:cs typeface="Arial"/>
              </a:rPr>
              <a:t>Kiat untuk interaksi yang patuh:</a:t>
            </a:r>
          </a:p>
          <a:p>
            <a:pPr marL="285750" indent="-285750">
              <a:spcAft>
                <a:spcPts val="500"/>
              </a:spcAft>
              <a:buClr>
                <a:schemeClr val="accent2"/>
              </a:buClr>
              <a:buFont typeface="Arial" panose="020B0604020202020204" pitchFamily="34" charset="0"/>
              <a:buChar char="•"/>
            </a:pPr>
            <a:r>
              <a:rPr lang="id-ID" sz="1200" b="0" i="0" strike="noStrike" cap="none" spc="0" baseline="0" dirty="0">
                <a:solidFill>
                  <a:srgbClr val="181818"/>
                </a:solidFill>
                <a:effectLst/>
                <a:latin typeface="Arial"/>
                <a:ea typeface="Arial"/>
                <a:cs typeface="Arial"/>
              </a:rPr>
              <a:t>Pertahankan fokus pada tujuan bisnis atau pendidikan.</a:t>
            </a:r>
          </a:p>
          <a:p>
            <a:pPr marL="285750" indent="-285750">
              <a:spcAft>
                <a:spcPts val="500"/>
              </a:spcAft>
              <a:buClr>
                <a:schemeClr val="accent2"/>
              </a:buClr>
              <a:buFont typeface="Arial" panose="020B0604020202020204" pitchFamily="34" charset="0"/>
              <a:buChar char="•"/>
            </a:pPr>
            <a:r>
              <a:rPr lang="id-ID" sz="1200" b="0" i="0" strike="noStrike" cap="none" spc="0" baseline="0" dirty="0">
                <a:solidFill>
                  <a:srgbClr val="181818"/>
                </a:solidFill>
                <a:effectLst/>
                <a:latin typeface="Arial"/>
                <a:ea typeface="Arial"/>
                <a:cs typeface="Arial"/>
              </a:rPr>
              <a:t>Pilih restoran sederhana tempat Anda dapat mengadakan diskusi yang efektif.</a:t>
            </a:r>
          </a:p>
          <a:p>
            <a:pPr marL="285750" indent="-285750">
              <a:spcAft>
                <a:spcPts val="500"/>
              </a:spcAft>
              <a:buClr>
                <a:schemeClr val="accent2"/>
              </a:buClr>
              <a:buFont typeface="Arial" panose="020B0604020202020204" pitchFamily="34" charset="0"/>
              <a:buChar char="•"/>
            </a:pPr>
            <a:r>
              <a:rPr lang="id-ID" sz="1200" b="0" i="0" strike="noStrike" cap="none" spc="0" baseline="0" dirty="0">
                <a:solidFill>
                  <a:srgbClr val="181818"/>
                </a:solidFill>
                <a:effectLst/>
                <a:latin typeface="Arial"/>
                <a:ea typeface="Arial"/>
                <a:cs typeface="Arial"/>
              </a:rPr>
              <a:t>Pastikan biaya jamuan berada dalam batas jamuan internal perusahaan.</a:t>
            </a:r>
          </a:p>
          <a:p>
            <a:pPr marL="285750" indent="-285750">
              <a:spcAft>
                <a:spcPts val="500"/>
              </a:spcAft>
              <a:buClr>
                <a:schemeClr val="accent2"/>
              </a:buClr>
              <a:buFont typeface="Arial" panose="020B0604020202020204" pitchFamily="34" charset="0"/>
              <a:buChar char="•"/>
            </a:pPr>
            <a:r>
              <a:rPr lang="id-ID" sz="1200" b="0" i="0" strike="noStrike" cap="none" spc="0" baseline="0" dirty="0">
                <a:solidFill>
                  <a:srgbClr val="181818"/>
                </a:solidFill>
                <a:effectLst/>
                <a:latin typeface="Arial"/>
                <a:ea typeface="Arial"/>
                <a:cs typeface="Arial"/>
              </a:rPr>
              <a:t>Jangan menyediakan jamuan kepada tamu pribadi Tenaga Medis Profesional atau Pejabat Pemerintah.</a:t>
            </a:r>
          </a:p>
          <a:p>
            <a:pPr marL="285750" indent="-285750">
              <a:spcAft>
                <a:spcPts val="500"/>
              </a:spcAft>
              <a:buClr>
                <a:schemeClr val="accent2"/>
              </a:buClr>
              <a:buFont typeface="Arial" panose="020B0604020202020204" pitchFamily="34" charset="0"/>
              <a:buChar char="•"/>
            </a:pPr>
            <a:r>
              <a:rPr lang="id-ID" sz="1200" b="0" i="0" strike="noStrike" cap="none" spc="0" baseline="0" dirty="0">
                <a:solidFill>
                  <a:srgbClr val="181818"/>
                </a:solidFill>
                <a:effectLst/>
                <a:latin typeface="Arial"/>
                <a:ea typeface="Arial"/>
                <a:cs typeface="Arial"/>
              </a:rPr>
              <a:t>Jangan menganjurkan Tenaga Medis Profesional atau Pejabat Pemerintah untuk membawa tamu pribadi pada jamuan.</a:t>
            </a:r>
          </a:p>
          <a:p>
            <a:pPr marL="285750" indent="-285750">
              <a:spcAft>
                <a:spcPts val="500"/>
              </a:spcAft>
              <a:buClr>
                <a:schemeClr val="accent2"/>
              </a:buClr>
              <a:buFont typeface="Arial" panose="020B0604020202020204" pitchFamily="34" charset="0"/>
              <a:buChar char="•"/>
            </a:pPr>
            <a:r>
              <a:rPr lang="id-ID" sz="1200" b="0" i="0" strike="noStrike" cap="none" spc="0" baseline="0" dirty="0">
                <a:solidFill>
                  <a:srgbClr val="181818"/>
                </a:solidFill>
                <a:effectLst/>
                <a:latin typeface="Arial"/>
                <a:ea typeface="Arial"/>
                <a:cs typeface="Arial"/>
              </a:rPr>
              <a:t>Simpan tanda terima </a:t>
            </a:r>
            <a:r>
              <a:rPr lang="id-ID" sz="1200" b="0" i="0" strike="noStrike" cap="none" spc="0" baseline="0" dirty="0" smtClean="0">
                <a:solidFill>
                  <a:srgbClr val="181818"/>
                </a:solidFill>
                <a:effectLst/>
                <a:latin typeface="Arial"/>
                <a:ea typeface="Arial"/>
                <a:cs typeface="Arial"/>
              </a:rPr>
              <a:t>terperinci</a:t>
            </a:r>
            <a:r>
              <a:rPr lang="en-US" sz="1200" b="0" i="0" strike="noStrike" cap="none" spc="0" baseline="0" smtClean="0">
                <a:solidFill>
                  <a:srgbClr val="181818"/>
                </a:solidFill>
                <a:effectLst/>
                <a:latin typeface="Arial"/>
                <a:ea typeface="Arial"/>
                <a:cs typeface="Arial"/>
              </a:rPr>
              <a:t>.</a:t>
            </a:r>
            <a:endParaRPr lang="id-ID" sz="1200" b="0" i="0" strike="noStrike" cap="none" spc="0" baseline="0" dirty="0">
              <a:solidFill>
                <a:srgbClr val="181818"/>
              </a:solidFill>
              <a:effectLst/>
              <a:latin typeface="Arial"/>
              <a:ea typeface="Arial"/>
              <a:cs typeface="Arial"/>
            </a:endParaRPr>
          </a:p>
        </p:txBody>
      </p:sp>
      <p:sp>
        <p:nvSpPr>
          <p:cNvPr id="10" name="TextBox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298BB615-41D4-4CA4-84A3-99AA19D781AD}"/>
              </a:ext>
            </a:extLst>
          </p:cNvPr>
          <p:cNvSpPr txBox="1"/>
          <p:nvPr/>
        </p:nvSpPr>
        <p:spPr>
          <a:xfrm>
            <a:off x="144290" y="70378"/>
            <a:ext cx="6561310" cy="594360"/>
          </a:xfrm>
          <a:prstGeom prst="rect">
            <a:avLst/>
          </a:prstGeom>
          <a:noFill/>
        </p:spPr>
        <p:txBody>
          <a:bodyPr wrap="square">
            <a:spAutoFit/>
          </a:bodyPr>
          <a:lstStyle/>
          <a:p>
            <a:pPr marL="0" marR="0">
              <a:spcBef>
                <a:spcPct val="0"/>
              </a:spcBef>
              <a:spcAft>
                <a:spcPct val="0"/>
              </a:spcAft>
            </a:pPr>
            <a:r>
              <a:rPr lang="id-ID" sz="1100" b="1" i="0" strike="noStrike" cap="none" spc="0" baseline="0" dirty="0">
                <a:solidFill>
                  <a:srgbClr val="FF0000"/>
                </a:solidFill>
                <a:effectLst/>
                <a:latin typeface="Lato"/>
                <a:ea typeface="Lato"/>
                <a:cs typeface="Lato"/>
              </a:rPr>
              <a:t>Penafian</a:t>
            </a:r>
            <a:r>
              <a:rPr lang="id-ID" sz="1100" b="0" i="0" strike="noStrike" cap="none" spc="0" baseline="0" dirty="0">
                <a:solidFill>
                  <a:srgbClr val="FF0000"/>
                </a:solidFill>
                <a:effectLst/>
                <a:latin typeface="Lato"/>
                <a:ea typeface="Lato"/>
                <a:cs typeface="Lato"/>
              </a:rPr>
              <a:t>: Harap diperhatikan bahwa dokumen ini diambil dari “Toolkit Kepatuhan Distributor Global” dalam situs web Advanced Medical Technology Association® (AdvaMed®): </a:t>
            </a:r>
            <a:r>
              <a:rPr lang="id-ID" sz="1100" u="sng" dirty="0">
                <a:solidFill>
                  <a:schemeClr val="bg1">
                    <a:lumMod val="10000"/>
                  </a:schemeClr>
                </a:solidFill>
                <a:latin typeface="Lato"/>
                <a:ea typeface="Calibri" panose="020F0502020204030204" pitchFamily="34" charset="0"/>
                <a:hlinkClick r:id="rId5" history="0"/>
              </a:rPr>
              <a:t>https://www.advamed.org/issues/ethics-compliance/global-distributor-compliance-toolkit</a:t>
            </a:r>
            <a:r>
              <a:rPr lang="id-ID" sz="1100" u="sng" dirty="0">
                <a:solidFill>
                  <a:schemeClr val="bg1">
                    <a:lumMod val="10000"/>
                  </a:schemeClr>
                </a:solidFill>
                <a:latin typeface="Lato"/>
                <a:ea typeface="Calibri" panose="020F0502020204030204" pitchFamily="34" charset="0"/>
              </a:rPr>
              <a:t> </a:t>
            </a:r>
            <a:endParaRPr lang="en-US" sz="1100" u="sng" dirty="0">
              <a:solidFill>
                <a:schemeClr val="bg1">
                  <a:lumMod val="10000"/>
                </a:schemeClr>
              </a:solidFill>
              <a:latin typeface="Lato"/>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2" name="Pictur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6095999" cy="2860040"/>
          </a:xfrm>
          <a:prstGeom prst="rect">
            <a:avLst/>
          </a:prstGeom>
          <a:noFill/>
        </p:spPr>
        <p:txBody>
          <a:bodyPr wrap="square" numCol="1" rtlCol="0">
            <a:spAutoFit/>
          </a:bodyPr>
          <a:lstStyle/>
          <a:p>
            <a:pPr>
              <a:spcAft>
                <a:spcPts val="500"/>
              </a:spcAft>
            </a:pPr>
            <a:r>
              <a:rPr lang="id-ID" sz="2100" b="1" i="0" strike="noStrike" cap="none" spc="0" baseline="0">
                <a:solidFill>
                  <a:srgbClr val="006D6F"/>
                </a:solidFill>
                <a:effectLst/>
                <a:latin typeface="Arial"/>
                <a:ea typeface="Arial"/>
                <a:cs typeface="Arial"/>
              </a:rPr>
              <a:t>Hadiah &amp; Hiburan</a:t>
            </a:r>
          </a:p>
          <a:p>
            <a:pPr>
              <a:spcAft>
                <a:spcPts val="500"/>
              </a:spcAft>
            </a:pPr>
            <a:r>
              <a:rPr lang="id-ID" sz="1800" b="0" i="0" strike="noStrike" cap="none" spc="0" baseline="0">
                <a:solidFill>
                  <a:srgbClr val="181818"/>
                </a:solidFill>
                <a:effectLst/>
                <a:latin typeface="Arial"/>
                <a:ea typeface="Arial"/>
                <a:cs typeface="Arial"/>
              </a:rPr>
              <a:t>Anda </a:t>
            </a:r>
            <a:r>
              <a:rPr lang="id-ID" sz="1800" b="1" i="0" strike="noStrike" cap="none" spc="0" baseline="0">
                <a:solidFill>
                  <a:srgbClr val="181818"/>
                </a:solidFill>
                <a:effectLst/>
                <a:latin typeface="Arial"/>
                <a:ea typeface="Arial"/>
                <a:cs typeface="Arial"/>
              </a:rPr>
              <a:t>tidak</a:t>
            </a:r>
            <a:r>
              <a:rPr lang="id-ID" sz="1800" b="0" i="0" strike="noStrike" cap="none" spc="0" baseline="0">
                <a:solidFill>
                  <a:srgbClr val="181818"/>
                </a:solidFill>
                <a:effectLst/>
                <a:latin typeface="Arial"/>
                <a:ea typeface="Arial"/>
                <a:cs typeface="Arial"/>
              </a:rPr>
              <a:t> diperbolehkan:</a:t>
            </a:r>
          </a:p>
          <a:p>
            <a:pPr marL="285750" indent="-285750">
              <a:spcAft>
                <a:spcPts val="500"/>
              </a:spcAft>
              <a:buClr>
                <a:schemeClr val="accent2"/>
              </a:buClr>
              <a:buBlip>
                <a:blip r:embed="rId4"/>
              </a:buBlip>
            </a:pPr>
            <a:r>
              <a:rPr lang="id-ID" sz="1800" b="0" i="0" strike="noStrike" cap="none" spc="0" baseline="0">
                <a:solidFill>
                  <a:srgbClr val="181818"/>
                </a:solidFill>
                <a:effectLst/>
                <a:latin typeface="Arial"/>
                <a:ea typeface="Arial"/>
                <a:cs typeface="Arial"/>
              </a:rPr>
              <a:t>Menyediakan jamuan kepada tamu pribadi Tenaga Medis Profesional atau Pejabat Pemerintah.</a:t>
            </a:r>
          </a:p>
          <a:p>
            <a:pPr marL="285750" indent="-285750">
              <a:spcAft>
                <a:spcPts val="500"/>
              </a:spcAft>
              <a:buClr>
                <a:schemeClr val="accent2"/>
              </a:buClr>
              <a:buBlip>
                <a:blip r:embed="rId4"/>
              </a:buBlip>
            </a:pPr>
            <a:r>
              <a:rPr lang="id-ID" sz="1800" b="0" i="0" strike="noStrike" cap="none" spc="0" baseline="0">
                <a:solidFill>
                  <a:srgbClr val="181818"/>
                </a:solidFill>
                <a:effectLst/>
                <a:latin typeface="Arial"/>
                <a:ea typeface="Arial"/>
                <a:cs typeface="Arial"/>
              </a:rPr>
              <a:t>Menyediakan hiburan atau rekreasi kepada Tenaga Medis Profesional atau Pejabat Pemerintah.</a:t>
            </a:r>
          </a:p>
          <a:p>
            <a:pPr marL="285750" indent="-285750">
              <a:spcAft>
                <a:spcPts val="500"/>
              </a:spcAft>
              <a:buClr>
                <a:schemeClr val="accent2"/>
              </a:buClr>
              <a:buBlip>
                <a:blip r:embed="rId4"/>
              </a:buBlip>
            </a:pPr>
            <a:r>
              <a:rPr lang="id-ID" sz="1800" b="0" i="0" strike="noStrike" cap="none" spc="0" baseline="0">
                <a:solidFill>
                  <a:srgbClr val="181818"/>
                </a:solidFill>
                <a:effectLst/>
                <a:latin typeface="Arial"/>
                <a:ea typeface="Arial"/>
                <a:cs typeface="Arial"/>
              </a:rPr>
              <a:t>Menyediakan uang tunai atau setara uang tunai, seperti sertifikat hadiah, kepada Tenaga Medis Profesional atau Pejabat Pemerintah.</a:t>
            </a: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200576588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2" name="Pictur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5257799" cy="2395220"/>
          </a:xfrm>
          <a:prstGeom prst="rect">
            <a:avLst/>
          </a:prstGeom>
          <a:noFill/>
        </p:spPr>
        <p:txBody>
          <a:bodyPr wrap="square" numCol="1" rtlCol="0">
            <a:spAutoFit/>
          </a:bodyPr>
          <a:lstStyle/>
          <a:p>
            <a:pPr>
              <a:spcAft>
                <a:spcPts val="500"/>
              </a:spcAft>
            </a:pPr>
            <a:r>
              <a:rPr lang="id-ID" sz="2100" b="1" i="0" strike="noStrike" cap="none" spc="0" baseline="0">
                <a:solidFill>
                  <a:srgbClr val="006D6F"/>
                </a:solidFill>
                <a:effectLst/>
                <a:latin typeface="Arial"/>
                <a:ea typeface="Arial"/>
                <a:cs typeface="Arial"/>
              </a:rPr>
              <a:t>Donasi-Donasi Amal</a:t>
            </a:r>
          </a:p>
          <a:p>
            <a:pPr>
              <a:spcAft>
                <a:spcPts val="500"/>
              </a:spcAft>
            </a:pPr>
            <a:r>
              <a:rPr lang="id-ID" sz="1800" b="0" i="0" strike="noStrike" cap="none" spc="0" baseline="0">
                <a:solidFill>
                  <a:srgbClr val="181818"/>
                </a:solidFill>
                <a:effectLst/>
                <a:latin typeface="Arial"/>
                <a:ea typeface="Arial"/>
                <a:cs typeface="Arial"/>
              </a:rPr>
              <a:t>Perusahaan dan perwakilan mereka dapat membuat donasi moneter serta berupa barang untuk mendukung organisasi dan misi amal bonafide, dengan ketentuan bahwa donasi tidak dimaksudkan sebagai bujukan yang tidak sesuai dan tidak memberikan keuntungan pribadi bagi Tenaga Medis Profesional.</a:t>
            </a: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9632038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2" name="Pictur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4724399" cy="2440940"/>
          </a:xfrm>
          <a:prstGeom prst="rect">
            <a:avLst/>
          </a:prstGeom>
          <a:noFill/>
        </p:spPr>
        <p:txBody>
          <a:bodyPr wrap="square" numCol="1" rtlCol="0">
            <a:spAutoFit/>
          </a:bodyPr>
          <a:lstStyle/>
          <a:p>
            <a:pPr>
              <a:spcAft>
                <a:spcPts val="500"/>
              </a:spcAft>
            </a:pPr>
            <a:r>
              <a:rPr lang="id-ID" sz="2100" b="1" i="0" strike="noStrike" cap="none" spc="0" baseline="0">
                <a:solidFill>
                  <a:srgbClr val="006D6F"/>
                </a:solidFill>
                <a:effectLst/>
                <a:latin typeface="Arial"/>
                <a:ea typeface="Arial"/>
                <a:cs typeface="Arial"/>
              </a:rPr>
              <a:t>Pensponsoran Tenaga Medis Profesional Individu</a:t>
            </a:r>
          </a:p>
          <a:p>
            <a:pPr>
              <a:spcAft>
                <a:spcPts val="500"/>
              </a:spcAft>
            </a:pPr>
            <a:r>
              <a:rPr lang="id-ID" sz="1800" b="0" i="0" strike="noStrike" cap="none" spc="0" baseline="0">
                <a:solidFill>
                  <a:srgbClr val="181818"/>
                </a:solidFill>
                <a:effectLst/>
                <a:latin typeface="Arial"/>
                <a:ea typeface="Arial"/>
                <a:cs typeface="Arial"/>
              </a:rPr>
              <a:t>Anda dapat mensponsori Tenaga Medis Profesional individu pada konferensi pendidikan atau pelatihan produk dan pertemuan medis pendidikan pihak ketiga, HANYA jika diizinkan oleh undang-undang, peraturan, dan pedoman industri setempat.</a:t>
            </a: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2780027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2" name="Pictur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6400799" cy="3229089"/>
          </a:xfrm>
          <a:prstGeom prst="rect">
            <a:avLst/>
          </a:prstGeom>
          <a:noFill/>
        </p:spPr>
        <p:txBody>
          <a:bodyPr wrap="square" numCol="1" rtlCol="0">
            <a:spAutoFit/>
          </a:bodyPr>
          <a:lstStyle/>
          <a:p>
            <a:pPr>
              <a:spcAft>
                <a:spcPts val="500"/>
              </a:spcAft>
            </a:pPr>
            <a:r>
              <a:rPr lang="id-ID" sz="2100" b="1" i="0" strike="noStrike" cap="none" spc="-20" dirty="0">
                <a:solidFill>
                  <a:srgbClr val="006D6F"/>
                </a:solidFill>
                <a:effectLst/>
                <a:latin typeface="Arial"/>
                <a:ea typeface="Arial"/>
                <a:cs typeface="Arial"/>
              </a:rPr>
              <a:t>Pensponsoran Tenaga Medis Profesional Individu</a:t>
            </a:r>
          </a:p>
          <a:p>
            <a:pPr>
              <a:spcAft>
                <a:spcPts val="500"/>
              </a:spcAft>
            </a:pPr>
            <a:r>
              <a:rPr lang="id-ID" sz="1800" b="0" i="0" strike="noStrike" cap="none" spc="0" baseline="0" dirty="0">
                <a:solidFill>
                  <a:srgbClr val="181818"/>
                </a:solidFill>
                <a:effectLst/>
                <a:latin typeface="Arial"/>
                <a:ea typeface="Arial"/>
                <a:cs typeface="Arial"/>
              </a:rPr>
              <a:t>Anda harus memastikan bahwa setiap acara atau pertemuan memenuhi kriteria ini:</a:t>
            </a:r>
          </a:p>
          <a:p>
            <a:pPr marL="285750" indent="-285750">
              <a:spcAft>
                <a:spcPts val="500"/>
              </a:spcAft>
              <a:buClr>
                <a:schemeClr val="accent2"/>
              </a:buClr>
              <a:buFont typeface="Arial" panose="020B0604020202020204" pitchFamily="34" charset="0"/>
              <a:buChar char="•"/>
            </a:pPr>
            <a:r>
              <a:rPr lang="id-ID" sz="1800" b="0" i="0" strike="noStrike" cap="none" spc="0" baseline="0" dirty="0">
                <a:solidFill>
                  <a:srgbClr val="181818"/>
                </a:solidFill>
                <a:effectLst/>
                <a:latin typeface="Arial"/>
                <a:ea typeface="Arial"/>
                <a:cs typeface="Arial"/>
              </a:rPr>
              <a:t>Agenda pertemuan difokuskan pada topik ilmiah atau edukasi sesuai dengan spesialisasi Tenaga Medis </a:t>
            </a:r>
            <a:r>
              <a:rPr lang="id-ID" sz="1800" b="0" i="0" strike="noStrike" cap="none" spc="0" baseline="0" dirty="0" smtClean="0">
                <a:solidFill>
                  <a:srgbClr val="181818"/>
                </a:solidFill>
                <a:effectLst/>
                <a:latin typeface="Arial"/>
                <a:ea typeface="Arial"/>
                <a:cs typeface="Arial"/>
              </a:rPr>
              <a:t>Profesional</a:t>
            </a:r>
            <a:r>
              <a:rPr lang="en-US" sz="1800" b="0" i="0" strike="noStrike" cap="none" spc="0" baseline="0" dirty="0" smtClean="0">
                <a:solidFill>
                  <a:srgbClr val="181818"/>
                </a:solidFill>
                <a:effectLst/>
                <a:latin typeface="Arial"/>
                <a:ea typeface="Arial"/>
                <a:cs typeface="Arial"/>
              </a:rPr>
              <a:t>.</a:t>
            </a:r>
            <a:endParaRPr lang="id-ID" sz="18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800" b="0" i="0" strike="noStrike" cap="none" spc="0" baseline="0" dirty="0">
                <a:solidFill>
                  <a:srgbClr val="181818"/>
                </a:solidFill>
                <a:effectLst/>
                <a:latin typeface="Arial"/>
                <a:ea typeface="Arial"/>
                <a:cs typeface="Arial"/>
              </a:rPr>
              <a:t>Lokasi pertemuan sederhana dan </a:t>
            </a:r>
            <a:r>
              <a:rPr lang="id-ID" sz="1800" b="0" i="0" strike="noStrike" cap="none" spc="0" baseline="0" dirty="0" smtClean="0">
                <a:solidFill>
                  <a:srgbClr val="181818"/>
                </a:solidFill>
                <a:effectLst/>
                <a:latin typeface="Arial"/>
                <a:ea typeface="Arial"/>
                <a:cs typeface="Arial"/>
              </a:rPr>
              <a:t>sesuai</a:t>
            </a:r>
            <a:r>
              <a:rPr lang="en-US" sz="1800" b="0" i="0" strike="noStrike" cap="none" spc="0" baseline="0" dirty="0" smtClean="0">
                <a:solidFill>
                  <a:srgbClr val="181818"/>
                </a:solidFill>
                <a:effectLst/>
                <a:latin typeface="Arial"/>
                <a:ea typeface="Arial"/>
                <a:cs typeface="Arial"/>
              </a:rPr>
              <a:t>.</a:t>
            </a:r>
            <a:endParaRPr lang="id-ID" sz="18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800" b="0" i="0" strike="noStrike" cap="none" spc="0" baseline="0" dirty="0">
                <a:solidFill>
                  <a:srgbClr val="181818"/>
                </a:solidFill>
                <a:effectLst/>
                <a:latin typeface="Arial"/>
                <a:ea typeface="Arial"/>
                <a:cs typeface="Arial"/>
              </a:rPr>
              <a:t>Pemberian sponsor untuk pertemuan ini tidak </a:t>
            </a:r>
            <a:r>
              <a:rPr lang="id-ID" sz="1800" b="0" i="0" strike="noStrike" cap="none" spc="0" baseline="0" dirty="0" smtClean="0">
                <a:solidFill>
                  <a:srgbClr val="181818"/>
                </a:solidFill>
                <a:effectLst/>
                <a:latin typeface="Arial"/>
                <a:ea typeface="Arial"/>
                <a:cs typeface="Arial"/>
              </a:rPr>
              <a:t>berkontribusi </a:t>
            </a:r>
            <a:r>
              <a:rPr lang="id-ID" sz="1800" b="0" i="0" strike="noStrike" cap="none" spc="0" baseline="0" dirty="0">
                <a:solidFill>
                  <a:srgbClr val="181818"/>
                </a:solidFill>
                <a:effectLst/>
                <a:latin typeface="Arial"/>
                <a:ea typeface="Arial"/>
                <a:cs typeface="Arial"/>
              </a:rPr>
              <a:t>terhadap kegiatan hiburan atau </a:t>
            </a:r>
            <a:r>
              <a:rPr lang="id-ID" sz="1800" b="0" i="0" strike="noStrike" cap="none" spc="0" baseline="0" dirty="0" smtClean="0">
                <a:solidFill>
                  <a:srgbClr val="181818"/>
                </a:solidFill>
                <a:effectLst/>
                <a:latin typeface="Arial"/>
                <a:ea typeface="Arial"/>
                <a:cs typeface="Arial"/>
              </a:rPr>
              <a:t>rekreasi</a:t>
            </a:r>
            <a:r>
              <a:rPr lang="en-US" sz="1800" b="0" i="0" strike="noStrike" cap="none" spc="0" baseline="0" dirty="0" smtClean="0">
                <a:solidFill>
                  <a:srgbClr val="181818"/>
                </a:solidFill>
                <a:effectLst/>
                <a:latin typeface="Arial"/>
                <a:ea typeface="Arial"/>
                <a:cs typeface="Arial"/>
              </a:rPr>
              <a:t>.</a:t>
            </a:r>
            <a:endParaRPr lang="id-ID" sz="1800" b="0" i="0" strike="noStrike" cap="none" spc="0" baseline="0" dirty="0">
              <a:solidFill>
                <a:srgbClr val="181818"/>
              </a:solidFill>
              <a:effectLst/>
              <a:latin typeface="Arial"/>
              <a:ea typeface="Arial"/>
              <a:cs typeface="Arial"/>
            </a:endParaRPr>
          </a:p>
          <a:p>
            <a:pPr>
              <a:spcAft>
                <a:spcPts val="500"/>
              </a:spcAft>
            </a:pPr>
            <a:endParaRPr lang="en-US" sz="1800" dirty="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20553903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2" name="Pictur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B6F4C89-EF73-5644-8669-C79D323E4EF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2" y="1879252"/>
            <a:ext cx="5181598" cy="2141612"/>
          </a:xfrm>
          <a:prstGeom prst="rect">
            <a:avLst/>
          </a:prstGeom>
          <a:noFill/>
        </p:spPr>
        <p:txBody>
          <a:bodyPr wrap="square" numCol="1" rtlCol="0">
            <a:spAutoFit/>
          </a:bodyPr>
          <a:lstStyle/>
          <a:p>
            <a:pPr>
              <a:spcAft>
                <a:spcPts val="500"/>
              </a:spcAft>
            </a:pPr>
            <a:r>
              <a:rPr lang="id-ID" sz="2100" b="1" i="0" strike="noStrike" cap="none" spc="0" baseline="0" dirty="0">
                <a:solidFill>
                  <a:srgbClr val="006D6F"/>
                </a:solidFill>
                <a:effectLst/>
                <a:latin typeface="Arial"/>
                <a:ea typeface="Arial"/>
                <a:cs typeface="Arial"/>
              </a:rPr>
              <a:t>Hibah-Hibah Pendidikan</a:t>
            </a:r>
          </a:p>
          <a:p>
            <a:pPr>
              <a:spcAft>
                <a:spcPts val="500"/>
              </a:spcAft>
              <a:buClr>
                <a:schemeClr val="accent2"/>
              </a:buClr>
            </a:pPr>
            <a:r>
              <a:rPr lang="id-ID" sz="1800" b="0" i="0" strike="noStrike" cap="none" spc="0" baseline="0" dirty="0">
                <a:solidFill>
                  <a:srgbClr val="181818"/>
                </a:solidFill>
                <a:effectLst/>
                <a:latin typeface="Arial"/>
                <a:ea typeface="Arial"/>
                <a:cs typeface="Arial"/>
              </a:rPr>
              <a:t>Perusahaan dan perwakilan mereka dapat memberikan hibah untuk tujuan pendidikan yang </a:t>
            </a:r>
            <a:r>
              <a:rPr lang="id-ID" sz="1800" b="0" i="0" strike="noStrike" cap="none" spc="-20" dirty="0">
                <a:solidFill>
                  <a:srgbClr val="181818"/>
                </a:solidFill>
                <a:effectLst/>
                <a:latin typeface="Arial"/>
                <a:ea typeface="Arial"/>
                <a:cs typeface="Arial"/>
              </a:rPr>
              <a:t>sah, termasuk hibah untuk mendukung pendidikan </a:t>
            </a:r>
            <a:r>
              <a:rPr lang="id-ID" sz="1800" b="0" i="0" strike="noStrike" cap="none" spc="0" baseline="0" dirty="0">
                <a:solidFill>
                  <a:srgbClr val="181818"/>
                </a:solidFill>
                <a:effectLst/>
                <a:latin typeface="Arial"/>
                <a:ea typeface="Arial"/>
                <a:cs typeface="Arial"/>
              </a:rPr>
              <a:t>medis, pendidikan pasien mengenai topik perawatan kesehatan yang penting, dan untuk mendukung konferensi pendidikan pihak </a:t>
            </a:r>
            <a:r>
              <a:rPr lang="id-ID" sz="1800" b="0" i="0" strike="noStrike" cap="none" spc="0" baseline="0" dirty="0" smtClean="0">
                <a:solidFill>
                  <a:srgbClr val="181818"/>
                </a:solidFill>
                <a:effectLst/>
                <a:latin typeface="Arial"/>
                <a:ea typeface="Arial"/>
                <a:cs typeface="Arial"/>
              </a:rPr>
              <a:t>ketiga</a:t>
            </a:r>
            <a:r>
              <a:rPr lang="en-US" sz="1800" b="0" i="0" strike="noStrike" cap="none" spc="0" baseline="0" dirty="0" smtClean="0">
                <a:solidFill>
                  <a:srgbClr val="181818"/>
                </a:solidFill>
                <a:effectLst/>
                <a:latin typeface="Arial"/>
                <a:ea typeface="Arial"/>
                <a:cs typeface="Arial"/>
              </a:rPr>
              <a:t>.</a:t>
            </a:r>
            <a:endParaRPr lang="id-ID" sz="1800" b="0" i="0" strike="noStrike" cap="none" spc="0" baseline="0" dirty="0">
              <a:solidFill>
                <a:srgbClr val="181818"/>
              </a:solidFill>
              <a:effectLst/>
              <a:latin typeface="Arial"/>
              <a:ea typeface="Arial"/>
              <a:cs typeface="Arial"/>
            </a:endParaRP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186796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id-ID" sz="2100" b="1" i="0" strike="noStrike" cap="none" spc="0" baseline="0">
                <a:solidFill>
                  <a:srgbClr val="006D6F"/>
                </a:solidFill>
                <a:effectLst/>
                <a:latin typeface="Arial"/>
                <a:ea typeface="Arial"/>
                <a:cs typeface="Arial"/>
              </a:rPr>
              <a:t>Tender Publik</a:t>
            </a:r>
            <a:endParaRPr lang="en-US" sz="180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C8FC6819-235E-444C-8399-A79E86479DF4}"/>
              </a:ext>
            </a:extLst>
          </p:cNvPr>
          <p:cNvSpPr txBox="1"/>
          <p:nvPr/>
        </p:nvSpPr>
        <p:spPr>
          <a:xfrm>
            <a:off x="381001" y="2285820"/>
            <a:ext cx="2514599" cy="2095445"/>
          </a:xfrm>
          <a:prstGeom prst="rect">
            <a:avLst/>
          </a:prstGeom>
          <a:noFill/>
        </p:spPr>
        <p:txBody>
          <a:bodyPr wrap="square" numCol="1" rtlCol="0">
            <a:spAutoFit/>
          </a:bodyPr>
          <a:lstStyle/>
          <a:p>
            <a:pPr>
              <a:spcAft>
                <a:spcPts val="500"/>
              </a:spcAft>
            </a:pPr>
            <a:r>
              <a:rPr lang="id-ID" sz="1400" b="0" i="0" strike="noStrike" cap="none" spc="-20" dirty="0">
                <a:solidFill>
                  <a:srgbClr val="006D6F"/>
                </a:solidFill>
                <a:effectLst/>
                <a:latin typeface="Arial"/>
                <a:ea typeface="Arial"/>
                <a:cs typeface="Arial"/>
              </a:rPr>
              <a:t>Hal yang </a:t>
            </a:r>
            <a:r>
              <a:rPr lang="id-ID" sz="1400" b="1" i="0" strike="noStrike" cap="none" spc="-20" dirty="0">
                <a:solidFill>
                  <a:srgbClr val="006D6F"/>
                </a:solidFill>
                <a:effectLst/>
                <a:latin typeface="Arial"/>
                <a:ea typeface="Arial"/>
                <a:cs typeface="Arial"/>
              </a:rPr>
              <a:t>dapat</a:t>
            </a:r>
            <a:r>
              <a:rPr lang="id-ID" sz="1400" b="0" i="0" strike="noStrike" cap="none" spc="-20" dirty="0">
                <a:solidFill>
                  <a:srgbClr val="006D6F"/>
                </a:solidFill>
                <a:effectLst/>
                <a:latin typeface="Arial"/>
                <a:ea typeface="Arial"/>
                <a:cs typeface="Arial"/>
              </a:rPr>
              <a:t> Anda lakukan:</a:t>
            </a:r>
          </a:p>
          <a:p>
            <a:pPr marL="285750" indent="-285750">
              <a:spcAft>
                <a:spcPts val="500"/>
              </a:spcAft>
              <a:buClr>
                <a:schemeClr val="accent2"/>
              </a:buClr>
              <a:buBlip>
                <a:blip r:embed="rId4"/>
              </a:buBlip>
            </a:pPr>
            <a:r>
              <a:rPr lang="id-ID" sz="1400" b="0" i="0" strike="noStrike" cap="none" spc="0" baseline="0" dirty="0">
                <a:solidFill>
                  <a:srgbClr val="181818"/>
                </a:solidFill>
                <a:effectLst/>
                <a:latin typeface="Arial"/>
                <a:ea typeface="Arial"/>
                <a:cs typeface="Arial"/>
              </a:rPr>
              <a:t>Mengajukan penawaran pada tender untuk produk Perusahaan jika diizinkan berdasarkan prosedur internal perusahaan dan kontrak dengan produsen produk perangkat medis Anda.</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66AF7529-3623-B54A-84C1-8CCC3B2F7B43}"/>
              </a:ext>
            </a:extLst>
          </p:cNvPr>
          <p:cNvSpPr txBox="1"/>
          <p:nvPr/>
        </p:nvSpPr>
        <p:spPr>
          <a:xfrm>
            <a:off x="3200400" y="2286000"/>
            <a:ext cx="2895600" cy="2439129"/>
          </a:xfrm>
          <a:prstGeom prst="rect">
            <a:avLst/>
          </a:prstGeom>
          <a:noFill/>
        </p:spPr>
        <p:txBody>
          <a:bodyPr wrap="square" numCol="1" rtlCol="0">
            <a:spAutoFit/>
          </a:bodyPr>
          <a:lstStyle/>
          <a:p>
            <a:pPr>
              <a:spcAft>
                <a:spcPts val="500"/>
              </a:spcAft>
            </a:pPr>
            <a:r>
              <a:rPr lang="id-ID" sz="1400" b="0" i="0" strike="noStrike" cap="none" spc="0" baseline="0" dirty="0">
                <a:solidFill>
                  <a:srgbClr val="006D6F"/>
                </a:solidFill>
                <a:effectLst/>
                <a:latin typeface="Arial"/>
                <a:ea typeface="Arial"/>
                <a:cs typeface="Arial"/>
              </a:rPr>
              <a:t>Kiat untuk interaksi yang patuh</a:t>
            </a:r>
            <a:r>
              <a:rPr lang="id-ID" sz="1400" b="0" i="0" strike="noStrike" cap="none" spc="0" baseline="0" dirty="0">
                <a:solidFill>
                  <a:srgbClr val="181818"/>
                </a:solidFill>
                <a:effectLst/>
                <a:latin typeface="Arial"/>
                <a:ea typeface="Arial"/>
                <a:cs typeface="Arial"/>
              </a:rPr>
              <a:t>:</a:t>
            </a:r>
          </a:p>
          <a:p>
            <a:pPr marL="285750" indent="-285750">
              <a:spcAft>
                <a:spcPts val="500"/>
              </a:spcAft>
              <a:buClr>
                <a:schemeClr val="accent2"/>
              </a:buClr>
              <a:buFont typeface="Arial" panose="020B0604020202020204" pitchFamily="34" charset="0"/>
              <a:buChar char="•"/>
            </a:pPr>
            <a:r>
              <a:rPr lang="id-ID" sz="1400" b="1" i="0" strike="noStrike" cap="none" spc="0" baseline="0" dirty="0">
                <a:solidFill>
                  <a:srgbClr val="181818"/>
                </a:solidFill>
                <a:effectLst/>
                <a:latin typeface="Arial"/>
                <a:ea typeface="Arial"/>
                <a:cs typeface="Arial"/>
              </a:rPr>
              <a:t>Bertindak secara adil.</a:t>
            </a:r>
          </a:p>
          <a:p>
            <a:pPr marL="457200" lvl="1" indent="-285750">
              <a:spcAft>
                <a:spcPts val="500"/>
              </a:spcAft>
              <a:buClr>
                <a:schemeClr val="accent2"/>
              </a:buClr>
              <a:buFont typeface="Arial" panose="020B0604020202020204" pitchFamily="34" charset="0"/>
              <a:buChar char="•"/>
            </a:pPr>
            <a:r>
              <a:rPr lang="id-ID" sz="1400" b="1" i="0" strike="noStrike" cap="none" spc="-20" dirty="0">
                <a:solidFill>
                  <a:srgbClr val="181818"/>
                </a:solidFill>
                <a:effectLst/>
                <a:latin typeface="Arial"/>
                <a:ea typeface="Arial"/>
                <a:cs typeface="Arial"/>
              </a:rPr>
              <a:t>Jangan</a:t>
            </a:r>
            <a:r>
              <a:rPr lang="id-ID" sz="1400" b="0" i="0" strike="noStrike" cap="none" spc="-20" dirty="0">
                <a:solidFill>
                  <a:srgbClr val="181818"/>
                </a:solidFill>
                <a:effectLst/>
                <a:latin typeface="Arial"/>
                <a:ea typeface="Arial"/>
                <a:cs typeface="Arial"/>
              </a:rPr>
              <a:t> bekerja sama dengan otoritas tender dalam cara yang akan mencederai </a:t>
            </a:r>
            <a:r>
              <a:rPr lang="id-ID" sz="1400" b="0" i="0" strike="noStrike" cap="none" spc="0" baseline="0" dirty="0">
                <a:solidFill>
                  <a:srgbClr val="181818"/>
                </a:solidFill>
                <a:effectLst/>
                <a:latin typeface="Arial"/>
                <a:ea typeface="Arial"/>
                <a:cs typeface="Arial"/>
              </a:rPr>
              <a:t>keadilan proses itu.</a:t>
            </a:r>
          </a:p>
          <a:p>
            <a:pPr marL="457200" lvl="1" indent="-285750">
              <a:spcAft>
                <a:spcPts val="500"/>
              </a:spcAft>
              <a:buClr>
                <a:schemeClr val="accent2"/>
              </a:buClr>
              <a:buFont typeface="Arial" panose="020B0604020202020204" pitchFamily="34" charset="0"/>
              <a:buChar char="•"/>
            </a:pPr>
            <a:r>
              <a:rPr lang="id-ID" sz="1400" b="0" i="0" strike="noStrike" cap="none" spc="0" baseline="0" dirty="0">
                <a:solidFill>
                  <a:srgbClr val="181818"/>
                </a:solidFill>
                <a:effectLst/>
                <a:latin typeface="Arial"/>
                <a:ea typeface="Arial"/>
                <a:cs typeface="Arial"/>
              </a:rPr>
              <a:t>Mengikuti undang-undang persaingan yang sehat dan tidak berkolusi dengan pesaing.</a:t>
            </a:r>
          </a:p>
        </p:txBody>
      </p:sp>
      <p:cxnSp>
        <p:nvCxnSpPr>
          <p:cNvPr id="10" name="Straight Connector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B5E21B4A-DE87-EA4E-BDBE-F03BBE92D989}"/>
              </a:ext>
            </a:extLst>
          </p:cNvPr>
          <p:cNvCxnSpPr/>
          <p:nvPr/>
        </p:nvCxnSpPr>
        <p:spPr>
          <a:xfrm flipH="1">
            <a:off x="3048000" y="2343150"/>
            <a:ext cx="0" cy="240744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FE570D53-AAC5-F14D-8A46-FCD7FF774DAF}"/>
              </a:ext>
            </a:extLst>
          </p:cNvPr>
          <p:cNvSpPr txBox="1"/>
          <p:nvPr/>
        </p:nvSpPr>
        <p:spPr>
          <a:xfrm>
            <a:off x="6400801" y="2285820"/>
            <a:ext cx="2581836" cy="2526333"/>
          </a:xfrm>
          <a:prstGeom prst="rect">
            <a:avLst/>
          </a:prstGeom>
          <a:noFill/>
        </p:spPr>
        <p:txBody>
          <a:bodyPr wrap="square" numCol="1" rtlCol="0">
            <a:spAutoFit/>
          </a:bodyPr>
          <a:lstStyle/>
          <a:p>
            <a:pPr marL="285750" indent="-285750">
              <a:spcAft>
                <a:spcPts val="500"/>
              </a:spcAft>
              <a:buClr>
                <a:schemeClr val="accent2"/>
              </a:buClr>
              <a:buBlip>
                <a:blip r:embed="rId5"/>
              </a:buBlip>
            </a:pPr>
            <a:r>
              <a:rPr lang="id-ID" sz="1400" b="1" i="0" strike="noStrike" cap="none" spc="0" baseline="0">
                <a:solidFill>
                  <a:srgbClr val="181818"/>
                </a:solidFill>
                <a:effectLst/>
                <a:latin typeface="Arial"/>
                <a:ea typeface="Arial"/>
                <a:cs typeface="Arial"/>
              </a:rPr>
              <a:t>Jangan</a:t>
            </a:r>
            <a:r>
              <a:rPr lang="id-ID" sz="1400" b="0" i="0" strike="noStrike" cap="none" spc="0" baseline="0">
                <a:solidFill>
                  <a:srgbClr val="181818"/>
                </a:solidFill>
                <a:effectLst/>
                <a:latin typeface="Arial"/>
                <a:ea typeface="Arial"/>
                <a:cs typeface="Arial"/>
              </a:rPr>
              <a:t> memberikan hadiah, donasi, atau segala sesuatu yang bernilai untuk berusaha memengaruhi spesifikasi, dokumentasi, atau keputusan tender.</a:t>
            </a:r>
          </a:p>
          <a:p>
            <a:pPr marL="285750" indent="-285750">
              <a:spcAft>
                <a:spcPts val="500"/>
              </a:spcAft>
              <a:buClr>
                <a:schemeClr val="accent2"/>
              </a:buClr>
              <a:buBlip>
                <a:blip r:embed="rId5"/>
              </a:buBlip>
            </a:pPr>
            <a:r>
              <a:rPr lang="id-ID" sz="1400" b="1" i="0" strike="noStrike" cap="none" spc="0" baseline="0">
                <a:solidFill>
                  <a:srgbClr val="181818"/>
                </a:solidFill>
                <a:effectLst/>
                <a:latin typeface="Arial"/>
                <a:ea typeface="Arial"/>
                <a:cs typeface="Arial"/>
              </a:rPr>
              <a:t>Jangan</a:t>
            </a:r>
            <a:r>
              <a:rPr lang="id-ID" sz="1400" b="0" i="0" strike="noStrike" cap="none" spc="0" baseline="0">
                <a:solidFill>
                  <a:srgbClr val="181818"/>
                </a:solidFill>
                <a:effectLst/>
                <a:latin typeface="Arial"/>
                <a:ea typeface="Arial"/>
                <a:cs typeface="Arial"/>
              </a:rPr>
              <a:t> mengirimkan “penawaran palsu” untuk berusaha memengaruhi keputusan tender.</a:t>
            </a:r>
          </a:p>
        </p:txBody>
      </p:sp>
      <p:cxnSp>
        <p:nvCxnSpPr>
          <p:cNvPr id="17" name="Straight Connector 1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FBC5B7A-0ADA-DC40-BBCB-56E4BF770880}"/>
              </a:ext>
            </a:extLst>
          </p:cNvPr>
          <p:cNvCxnSpPr/>
          <p:nvPr/>
        </p:nvCxnSpPr>
        <p:spPr>
          <a:xfrm flipH="1">
            <a:off x="6248400" y="2343150"/>
            <a:ext cx="0" cy="240744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22859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7546125" cy="1033616"/>
          </a:xfrm>
          <a:prstGeom prst="rect">
            <a:avLst/>
          </a:prstGeom>
          <a:noFill/>
        </p:spPr>
        <p:txBody>
          <a:bodyPr wrap="square" numCol="1" rtlCol="0">
            <a:spAutoFit/>
          </a:bodyPr>
          <a:lstStyle/>
          <a:p>
            <a:pPr>
              <a:spcAft>
                <a:spcPts val="500"/>
              </a:spcAft>
            </a:pPr>
            <a:r>
              <a:rPr lang="id-ID" sz="2100" b="1" dirty="0">
                <a:solidFill>
                  <a:srgbClr val="006D6F"/>
                </a:solidFill>
              </a:rPr>
              <a:t>Produk Peragaan &amp; Sampel</a:t>
            </a:r>
            <a:endParaRPr lang="id-ID" sz="2100" b="1" i="0" strike="noStrike" cap="none" spc="0" baseline="0" dirty="0">
              <a:solidFill>
                <a:srgbClr val="006D6F"/>
              </a:solidFill>
              <a:effectLst/>
              <a:latin typeface="Arial"/>
              <a:ea typeface="Arial"/>
              <a:cs typeface="Arial"/>
            </a:endParaRPr>
          </a:p>
          <a:p>
            <a:pPr>
              <a:spcAft>
                <a:spcPts val="500"/>
              </a:spcAft>
            </a:pPr>
            <a:r>
              <a:rPr lang="id-ID" sz="1800" dirty="0">
                <a:solidFill>
                  <a:srgbClr val="181818"/>
                </a:solidFill>
              </a:rPr>
              <a:t>Anda dapat memberikan produk peragaan, sampel, dan </a:t>
            </a:r>
            <a:r>
              <a:rPr lang="id-ID" sz="1800" dirty="0" smtClean="0">
                <a:solidFill>
                  <a:srgbClr val="181818"/>
                </a:solidFill>
              </a:rPr>
              <a:t>evaluasi</a:t>
            </a:r>
            <a:r>
              <a:rPr lang="en-US" sz="1800" dirty="0" smtClean="0">
                <a:solidFill>
                  <a:srgbClr val="181818"/>
                </a:solidFill>
              </a:rPr>
              <a:t> </a:t>
            </a:r>
            <a:r>
              <a:rPr lang="id-ID" sz="1800" dirty="0" smtClean="0">
                <a:solidFill>
                  <a:srgbClr val="181818"/>
                </a:solidFill>
              </a:rPr>
              <a:t>secara </a:t>
            </a:r>
            <a:r>
              <a:rPr lang="id-ID" sz="1800" b="0" i="0" strike="noStrike" cap="none" spc="0" baseline="0" dirty="0">
                <a:solidFill>
                  <a:srgbClr val="181818"/>
                </a:solidFill>
                <a:effectLst/>
                <a:latin typeface="Arial"/>
                <a:ea typeface="Arial"/>
                <a:cs typeface="Arial"/>
              </a:rPr>
              <a:t>cuma-cuma kepada Tenaga Medis Profesional sebagai berikut:</a:t>
            </a: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9" name="Picture 18" descr="Icon&#10;&#10;Description automatically generated">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E049DC-49B4-D14E-96AB-7E7A0F3BBF76}"/>
              </a:ext>
            </a:extLst>
          </p:cNvPr>
          <p:cNvPicPr>
            <a:picLocks noChangeAspect="1"/>
          </p:cNvPicPr>
          <p:nvPr/>
        </p:nvPicPr>
        <p:blipFill>
          <a:blip r:embed="rId4">
            <a:alphaModFix amt="20000"/>
            <a:extLst>
              <a:ext uri="{28A0092B-C50C-407E-A947-70E740481C1C}">
                <a14:useLocalDpi xmlns:a14="http://schemas.microsoft.com/office/drawing/2010/main" val="0"/>
              </a:ext>
            </a:extLst>
          </a:blip>
          <a:stretch>
            <a:fillRect/>
          </a:stretch>
        </p:blipFill>
        <p:spPr>
          <a:xfrm>
            <a:off x="2124633" y="2876550"/>
            <a:ext cx="1140674" cy="1140674"/>
          </a:xfrm>
          <a:prstGeom prst="rect">
            <a:avLst/>
          </a:prstGeom>
        </p:spPr>
      </p:pic>
      <p:pic>
        <p:nvPicPr>
          <p:cNvPr id="21" name="Picture 20" descr="Icon&#10;&#10;Description automatically generated">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B36DE56-746F-EA47-BAC3-75D8D898A0C3}"/>
              </a:ext>
            </a:extLst>
          </p:cNvPr>
          <p:cNvPicPr>
            <a:picLocks noChangeAspect="1"/>
          </p:cNvPicPr>
          <p:nvPr/>
        </p:nvPicPr>
        <p:blipFill>
          <a:blip r:embed="rId5">
            <a:alphaModFix amt="20000"/>
            <a:extLst>
              <a:ext uri="{28A0092B-C50C-407E-A947-70E740481C1C}">
                <a14:useLocalDpi xmlns:a14="http://schemas.microsoft.com/office/drawing/2010/main" val="0"/>
              </a:ext>
            </a:extLst>
          </a:blip>
          <a:stretch>
            <a:fillRect/>
          </a:stretch>
        </p:blipFill>
        <p:spPr>
          <a:xfrm>
            <a:off x="7927126" y="2876550"/>
            <a:ext cx="1140674" cy="1140674"/>
          </a:xfrm>
          <a:prstGeom prst="rect">
            <a:avLst/>
          </a:prstGeom>
        </p:spPr>
      </p:pic>
      <p:pic>
        <p:nvPicPr>
          <p:cNvPr id="23" name="Picture 22" descr="Icon&#10;&#10;Description automatically generated">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D9D94A7F-9E1F-C84C-80FD-AE0D79D98C9A}"/>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4908490" y="2876550"/>
            <a:ext cx="1140674" cy="1140674"/>
          </a:xfrm>
          <a:prstGeom prst="rect">
            <a:avLst/>
          </a:prstGeom>
        </p:spPr>
      </p:pic>
      <p:sp>
        <p:nvSpPr>
          <p:cNvPr id="7" name="TextBox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C8FC6819-235E-444C-8399-A79E86479DF4}"/>
              </a:ext>
            </a:extLst>
          </p:cNvPr>
          <p:cNvSpPr txBox="1"/>
          <p:nvPr/>
        </p:nvSpPr>
        <p:spPr>
          <a:xfrm>
            <a:off x="381001" y="2994958"/>
            <a:ext cx="2884306" cy="1610697"/>
          </a:xfrm>
          <a:prstGeom prst="rect">
            <a:avLst/>
          </a:prstGeom>
          <a:noFill/>
        </p:spPr>
        <p:txBody>
          <a:bodyPr wrap="square" numCol="1" rtlCol="0">
            <a:spAutoFit/>
          </a:bodyPr>
          <a:lstStyle/>
          <a:p>
            <a:pPr>
              <a:spcAft>
                <a:spcPts val="500"/>
              </a:spcAft>
            </a:pPr>
            <a:r>
              <a:rPr lang="id-ID" sz="1350" b="0" i="0" u="sng" strike="noStrike" cap="none" spc="0" baseline="0" dirty="0">
                <a:solidFill>
                  <a:srgbClr val="1F366A"/>
                </a:solidFill>
                <a:effectLst/>
                <a:uFill>
                  <a:solidFill>
                    <a:srgbClr val="71B1A2"/>
                  </a:solidFill>
                </a:uFill>
                <a:latin typeface="Arial"/>
                <a:ea typeface="Arial"/>
                <a:cs typeface="Arial"/>
              </a:rPr>
              <a:t>Peragaan: </a:t>
            </a:r>
            <a:endParaRPr lang="en-US" sz="135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id-ID" sz="1350" b="0" i="0" strike="noStrike" cap="none" spc="0" baseline="0" dirty="0">
                <a:solidFill>
                  <a:srgbClr val="181818"/>
                </a:solidFill>
                <a:effectLst/>
                <a:latin typeface="Arial"/>
                <a:ea typeface="Arial"/>
                <a:cs typeface="Arial"/>
              </a:rPr>
              <a:t>Peralatan modal atau produk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id-ID" sz="1350" b="0" i="0" strike="noStrike" cap="none" spc="0" baseline="0" dirty="0" smtClean="0">
                <a:solidFill>
                  <a:srgbClr val="181818"/>
                </a:solidFill>
                <a:effectLst/>
                <a:latin typeface="Arial"/>
                <a:ea typeface="Arial"/>
                <a:cs typeface="Arial"/>
              </a:rPr>
              <a:t>sekali </a:t>
            </a:r>
            <a:r>
              <a:rPr lang="id-ID" sz="1350" b="0" i="0" strike="noStrike" cap="none" spc="0" baseline="0" dirty="0">
                <a:solidFill>
                  <a:srgbClr val="181818"/>
                </a:solidFill>
                <a:effectLst/>
                <a:latin typeface="Arial"/>
                <a:ea typeface="Arial"/>
                <a:cs typeface="Arial"/>
              </a:rPr>
              <a:t>pakai yang digunakan untuk memeragakan penggunaan dan fungsi produk yang sesuai kepada Tenaga Medis Profesional, tidak </a:t>
            </a:r>
            <a:r>
              <a:rPr lang="id-ID" sz="1350" b="0" i="0" strike="noStrike" cap="none" spc="-20" dirty="0">
                <a:solidFill>
                  <a:srgbClr val="181818"/>
                </a:solidFill>
                <a:effectLst/>
                <a:latin typeface="Arial"/>
                <a:ea typeface="Arial"/>
                <a:cs typeface="Arial"/>
              </a:rPr>
              <a:t>termasuk penggunaan pada pasien.</a:t>
            </a:r>
            <a:endParaRPr lang="en-US" sz="1350" spc="-20" dirty="0">
              <a:solidFill>
                <a:schemeClr val="bg1">
                  <a:lumMod val="10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66AF7529-3623-B54A-84C1-8CCC3B2F7B43}"/>
              </a:ext>
            </a:extLst>
          </p:cNvPr>
          <p:cNvSpPr txBox="1"/>
          <p:nvPr/>
        </p:nvSpPr>
        <p:spPr>
          <a:xfrm>
            <a:off x="3505200" y="2994958"/>
            <a:ext cx="2590800" cy="1818447"/>
          </a:xfrm>
          <a:prstGeom prst="rect">
            <a:avLst/>
          </a:prstGeom>
          <a:noFill/>
        </p:spPr>
        <p:txBody>
          <a:bodyPr wrap="square" numCol="1" rtlCol="0">
            <a:spAutoFit/>
          </a:bodyPr>
          <a:lstStyle/>
          <a:p>
            <a:pPr>
              <a:spcAft>
                <a:spcPts val="500"/>
              </a:spcAft>
            </a:pPr>
            <a:r>
              <a:rPr lang="id-ID" sz="1350" b="0" i="0" u="sng" strike="noStrike" cap="none" spc="0" baseline="0" dirty="0">
                <a:solidFill>
                  <a:srgbClr val="1F366A"/>
                </a:solidFill>
                <a:effectLst/>
                <a:uFill>
                  <a:solidFill>
                    <a:srgbClr val="71B1A2"/>
                  </a:solidFill>
                </a:uFill>
                <a:latin typeface="Arial"/>
                <a:ea typeface="Arial"/>
                <a:cs typeface="Arial"/>
              </a:rPr>
              <a:t>Sampel:</a:t>
            </a:r>
            <a:endParaRPr lang="en-US" sz="135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id-ID" sz="1350" b="0" i="0" strike="noStrike" cap="none" spc="0" baseline="0" dirty="0">
                <a:solidFill>
                  <a:srgbClr val="181818"/>
                </a:solidFill>
                <a:effectLst/>
                <a:latin typeface="Arial"/>
                <a:ea typeface="Arial"/>
                <a:cs typeface="Arial"/>
              </a:rPr>
              <a:t>Produk sekali pakai yang disediakan kepada Tenaga Medis Profesional untuk memungkinkan mereka mengevaluasi efek produk pada pasien atau sehubungan dengan prosedur pasien.</a:t>
            </a:r>
            <a:endParaRPr lang="en-US" sz="1350" dirty="0">
              <a:solidFill>
                <a:schemeClr val="bg1">
                  <a:lumMod val="10000"/>
                </a:schemeClr>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FE570D53-AAC5-F14D-8A46-FCD7FF774DAF}"/>
              </a:ext>
            </a:extLst>
          </p:cNvPr>
          <p:cNvSpPr txBox="1"/>
          <p:nvPr/>
        </p:nvSpPr>
        <p:spPr>
          <a:xfrm>
            <a:off x="6248399" y="2994958"/>
            <a:ext cx="2743201" cy="1818447"/>
          </a:xfrm>
          <a:prstGeom prst="rect">
            <a:avLst/>
          </a:prstGeom>
          <a:noFill/>
        </p:spPr>
        <p:txBody>
          <a:bodyPr wrap="square" numCol="1" rtlCol="0">
            <a:spAutoFit/>
          </a:bodyPr>
          <a:lstStyle/>
          <a:p>
            <a:pPr>
              <a:spcAft>
                <a:spcPts val="500"/>
              </a:spcAft>
            </a:pPr>
            <a:r>
              <a:rPr lang="id-ID" sz="1350" b="0" i="0" u="sng" strike="noStrike" cap="none" spc="0" baseline="0">
                <a:solidFill>
                  <a:srgbClr val="1F366A"/>
                </a:solidFill>
                <a:effectLst/>
                <a:uFill>
                  <a:solidFill>
                    <a:srgbClr val="71B1A2"/>
                  </a:solidFill>
                </a:uFill>
                <a:latin typeface="Arial"/>
                <a:ea typeface="Arial"/>
                <a:cs typeface="Arial"/>
              </a:rPr>
              <a:t>Evaluasi: </a:t>
            </a:r>
            <a:endParaRPr lang="en-US" sz="1350" u="sng">
              <a:solidFill>
                <a:schemeClr val="bg1">
                  <a:lumMod val="10000"/>
                </a:schemeClr>
              </a:solidFill>
              <a:uFill>
                <a:solidFill>
                  <a:schemeClr val="accent3"/>
                </a:solidFill>
              </a:uFill>
              <a:latin typeface="Arial" panose="020B0604020202020204" pitchFamily="34" charset="0"/>
              <a:cs typeface="Arial" panose="020B0604020202020204" pitchFamily="34" charset="0"/>
            </a:endParaRPr>
          </a:p>
          <a:p>
            <a:pPr>
              <a:spcAft>
                <a:spcPts val="500"/>
              </a:spcAft>
            </a:pPr>
            <a:r>
              <a:rPr lang="id-ID" sz="1350" b="0" i="0" strike="noStrike" cap="none" spc="0" baseline="0">
                <a:solidFill>
                  <a:srgbClr val="181818"/>
                </a:solidFill>
                <a:effectLst/>
                <a:latin typeface="Arial"/>
                <a:ea typeface="Arial"/>
                <a:cs typeface="Arial"/>
              </a:rPr>
              <a:t>Peralatan modal atau produk sekali pakai yang disediakan kepada Tenaga Medis Profesional sebagai bagian dari evaluasi formal untuk menilai fitur produk, kinerja, dan fungsi pada pasien atau prosedur rawat inap.</a:t>
            </a:r>
            <a:endParaRPr lang="en-US" sz="1350">
              <a:solidFill>
                <a:schemeClr val="bg1">
                  <a:lumMod val="10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953137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7772399" cy="2764859"/>
          </a:xfrm>
          <a:prstGeom prst="rect">
            <a:avLst/>
          </a:prstGeom>
          <a:noFill/>
        </p:spPr>
        <p:txBody>
          <a:bodyPr wrap="square" numCol="1" rtlCol="0">
            <a:spAutoFit/>
          </a:bodyPr>
          <a:lstStyle/>
          <a:p>
            <a:pPr>
              <a:spcAft>
                <a:spcPts val="500"/>
              </a:spcAft>
            </a:pPr>
            <a:r>
              <a:rPr lang="id-ID" sz="2100" b="1" dirty="0">
                <a:solidFill>
                  <a:srgbClr val="006D6F"/>
                </a:solidFill>
              </a:rPr>
              <a:t>Produk Peragaan &amp; Sampel</a:t>
            </a:r>
            <a:endParaRPr lang="id-ID" sz="2100" b="1" i="0" strike="noStrike" cap="none" spc="0" baseline="0" dirty="0">
              <a:solidFill>
                <a:srgbClr val="006D6F"/>
              </a:solidFill>
              <a:effectLst/>
              <a:latin typeface="Arial"/>
              <a:ea typeface="Arial"/>
              <a:cs typeface="Arial"/>
            </a:endParaRPr>
          </a:p>
          <a:p>
            <a:pPr>
              <a:spcAft>
                <a:spcPts val="500"/>
              </a:spcAft>
            </a:pPr>
            <a:r>
              <a:rPr lang="id-ID" sz="1700" b="0" i="0" strike="noStrike" cap="none" spc="0" baseline="0" dirty="0">
                <a:solidFill>
                  <a:srgbClr val="181818"/>
                </a:solidFill>
                <a:effectLst/>
                <a:latin typeface="Arial"/>
                <a:ea typeface="Arial"/>
                <a:cs typeface="Arial"/>
              </a:rPr>
              <a:t>Anda </a:t>
            </a:r>
            <a:r>
              <a:rPr lang="id-ID" sz="1700" b="1" i="0" strike="noStrike" cap="none" spc="0" baseline="0" dirty="0">
                <a:solidFill>
                  <a:srgbClr val="181818"/>
                </a:solidFill>
                <a:effectLst/>
                <a:latin typeface="Arial"/>
                <a:ea typeface="Arial"/>
                <a:cs typeface="Arial"/>
              </a:rPr>
              <a:t>tidak</a:t>
            </a:r>
            <a:r>
              <a:rPr lang="id-ID" sz="1700" b="0" i="0" strike="noStrike" cap="none" spc="0" baseline="0" dirty="0">
                <a:solidFill>
                  <a:srgbClr val="181818"/>
                </a:solidFill>
                <a:effectLst/>
                <a:latin typeface="Arial"/>
                <a:ea typeface="Arial"/>
                <a:cs typeface="Arial"/>
              </a:rPr>
              <a:t> diperbolehkan memberikan produk gratis:</a:t>
            </a:r>
          </a:p>
          <a:p>
            <a:pPr marL="285750" indent="-285750">
              <a:spcAft>
                <a:spcPts val="500"/>
              </a:spcAft>
              <a:buClr>
                <a:schemeClr val="accent2"/>
              </a:buClr>
              <a:buBlip>
                <a:blip r:embed="rId3"/>
              </a:buBlip>
            </a:pPr>
            <a:r>
              <a:rPr lang="id-ID" sz="1700" b="0" i="0" strike="noStrike" cap="none" spc="0" baseline="0" dirty="0">
                <a:solidFill>
                  <a:srgbClr val="181818"/>
                </a:solidFill>
                <a:effectLst/>
                <a:latin typeface="Arial"/>
                <a:ea typeface="Arial"/>
                <a:cs typeface="Arial"/>
              </a:rPr>
              <a:t>Untuk memberikan imbalan atau kompensasi kepada Tenaga Medis Profesional atau lembaga perawatan kesehatan untuk pembelian sebelumnya, komitmen pembelian pada waktu mendatang, atau sebagai ganti atas informasi pemasaran atau dugaan kekurangan produk.</a:t>
            </a:r>
          </a:p>
          <a:p>
            <a:pPr marL="285750" indent="-285750">
              <a:spcAft>
                <a:spcPts val="500"/>
              </a:spcAft>
              <a:buClr>
                <a:schemeClr val="accent2"/>
              </a:buClr>
              <a:buBlip>
                <a:blip r:embed="rId3"/>
              </a:buBlip>
            </a:pPr>
            <a:r>
              <a:rPr lang="id-ID" sz="1700" b="0" i="0" strike="noStrike" cap="none" spc="0" baseline="0" dirty="0">
                <a:solidFill>
                  <a:srgbClr val="181818"/>
                </a:solidFill>
                <a:effectLst/>
                <a:latin typeface="Arial"/>
                <a:ea typeface="Arial"/>
                <a:cs typeface="Arial"/>
              </a:rPr>
              <a:t>Yang belum disetujui atau disahkan oleh otoritas regulasi setempat di pasar, kecuali jika secara spesifik diizinkan oleh hukum yang berlaku di pasar.</a:t>
            </a:r>
          </a:p>
          <a:p>
            <a:pPr marL="285750" indent="-285750">
              <a:spcAft>
                <a:spcPts val="500"/>
              </a:spcAft>
              <a:buClr>
                <a:schemeClr val="accent2"/>
              </a:buClr>
              <a:buBlip>
                <a:blip r:embed="rId3"/>
              </a:buBlip>
            </a:pPr>
            <a:r>
              <a:rPr lang="id-ID" sz="1700" b="0" i="0" strike="noStrike" cap="none" spc="0" baseline="0" dirty="0">
                <a:solidFill>
                  <a:srgbClr val="181818"/>
                </a:solidFill>
                <a:effectLst/>
                <a:latin typeface="Arial"/>
                <a:ea typeface="Arial"/>
                <a:cs typeface="Arial"/>
              </a:rPr>
              <a:t>Untuk penggunaan produk yang tidak disetujui.</a:t>
            </a: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79031510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id-ID" sz="2100" b="1" i="0" strike="noStrike" cap="none" spc="0" baseline="0">
                <a:solidFill>
                  <a:srgbClr val="006D6F"/>
                </a:solidFill>
                <a:effectLst/>
                <a:latin typeface="Arial"/>
                <a:ea typeface="Arial"/>
                <a:cs typeface="Arial"/>
              </a:rPr>
              <a:t>Skenario Contoh</a:t>
            </a:r>
            <a:endParaRPr lang="en-US" sz="180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graphicFrame>
        <p:nvGraphicFramePr>
          <p:cNvPr id="6" name="Table 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A2FD420-917C-B549-8A6A-7B2324F616C7}"/>
              </a:ext>
            </a:extLst>
          </p:cNvPr>
          <p:cNvGraphicFramePr>
            <a:graphicFrameLocks noGrp="1"/>
          </p:cNvGraphicFramePr>
          <p:nvPr>
            <p:extLst>
              <p:ext uri="{D42A27DB-BD31-4B8C-83A1-F6EECF244321}">
                <p14:modId xmlns:p14="http://schemas.microsoft.com/office/powerpoint/2010/main" val="445899394"/>
              </p:ext>
            </p:extLst>
          </p:nvPr>
        </p:nvGraphicFramePr>
        <p:xfrm>
          <a:off x="457200" y="2403660"/>
          <a:ext cx="8382000" cy="2360856"/>
        </p:xfrm>
        <a:graphic>
          <a:graphicData uri="http://schemas.openxmlformats.org/drawingml/2006/table">
            <a:tbl>
              <a:tblPr firstRow="1" bandRow="1">
                <a:tableStyleId>{5C22544A-7EE6-4342-B048-85BDC9FD1C3A}</a:tableStyleId>
              </a:tblPr>
              <a:tblGrid>
                <a:gridCol w="3048000">
                  <a:extLst>
                    <a:ext uri="{9D8B030D-6E8A-4147-A177-3AD203B41FA5}">
                      <a16:col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3387197682"/>
                    </a:ext>
                  </a:extLst>
                </a:gridCol>
                <a:gridCol w="5334000">
                  <a:extLst>
                    <a:ext uri="{9D8B030D-6E8A-4147-A177-3AD203B41FA5}">
                      <a16:col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3346849977"/>
                    </a:ext>
                  </a:extLst>
                </a:gridCol>
              </a:tblGrid>
              <a:tr h="245409">
                <a:tc>
                  <a:txBody>
                    <a:bodyPr/>
                    <a:lstStyle/>
                    <a:p>
                      <a:r>
                        <a:rPr lang="id-ID" sz="1300" b="1" i="0" strike="noStrike" cap="none" spc="0" baseline="0">
                          <a:solidFill>
                            <a:srgbClr val="F3F3F3"/>
                          </a:solidFill>
                          <a:effectLst/>
                          <a:latin typeface="Arial"/>
                          <a:ea typeface="Arial"/>
                          <a:cs typeface="Arial"/>
                        </a:rPr>
                        <a:t>TINDAKAN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id-ID" sz="1300" b="1" i="0" strike="noStrike" cap="none" spc="0" baseline="0">
                          <a:solidFill>
                            <a:srgbClr val="F3F3F3"/>
                          </a:solidFill>
                          <a:effectLst/>
                          <a:latin typeface="Arial"/>
                          <a:ea typeface="Arial"/>
                          <a:cs typeface="Arial"/>
                        </a:rPr>
                        <a:t>TANGGAPAN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3146779138"/>
                  </a:ext>
                </a:extLst>
              </a:tr>
              <a:tr h="245409">
                <a:tc>
                  <a:txBody>
                    <a:bodyPr/>
                    <a:lstStyle/>
                    <a:p>
                      <a:r>
                        <a:rPr lang="id-ID" sz="1300" b="0" i="0" strike="noStrike" cap="none" spc="0" baseline="0">
                          <a:solidFill>
                            <a:srgbClr val="181818"/>
                          </a:solidFill>
                          <a:effectLst/>
                          <a:latin typeface="Arial"/>
                          <a:ea typeface="Arial"/>
                          <a:cs typeface="Arial"/>
                        </a:rPr>
                        <a:t>Memberikan hibah pendidikan ke rumah sakit untuk mendapatkan perlakuan istimewa dari panitia tender agar memilih produk yang Anda jual.</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1" i="0" strike="noStrike" cap="none" spc="0" baseline="0">
                          <a:solidFill>
                            <a:srgbClr val="181818"/>
                          </a:solidFill>
                          <a:effectLst/>
                          <a:latin typeface="Arial"/>
                          <a:ea typeface="Arial"/>
                          <a:cs typeface="Arial"/>
                        </a:rPr>
                        <a:t>Ini </a:t>
                      </a:r>
                      <a:r>
                        <a:rPr lang="id-ID" sz="1300" b="1" i="0" u="sng" strike="noStrike" cap="none" spc="0" baseline="0">
                          <a:solidFill>
                            <a:srgbClr val="181818"/>
                          </a:solidFill>
                          <a:effectLst/>
                          <a:uFill>
                            <a:solidFill>
                              <a:srgbClr val="71B1A2"/>
                            </a:solidFill>
                          </a:uFill>
                          <a:latin typeface="Arial"/>
                          <a:ea typeface="Arial"/>
                          <a:cs typeface="Arial"/>
                        </a:rPr>
                        <a:t>tidak patut</a:t>
                      </a:r>
                      <a:r>
                        <a:rPr lang="id-ID" sz="1300" b="1" i="0" strike="noStrike" cap="none" spc="0" baseline="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Anda tidak diperbolehkan memberikan hadiah, hibah, donasi, atau segala sesuatu yang bernilai kepada otoritas tender untuk mencoba memengaruhi keputusan, materi, atau dokumentasi tender.</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1777200471"/>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Menawarkan jamuan secara berkala kepada tenaga medis profesional setelah operasi karena dia menghargai sikap tersebut.</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1" i="0" strike="noStrike" cap="none" spc="0" baseline="0">
                          <a:solidFill>
                            <a:srgbClr val="181818"/>
                          </a:solidFill>
                          <a:effectLst/>
                          <a:latin typeface="Arial"/>
                          <a:ea typeface="Arial"/>
                          <a:cs typeface="Arial"/>
                        </a:rPr>
                        <a:t>Ini </a:t>
                      </a:r>
                      <a:r>
                        <a:rPr lang="id-ID" sz="1300" b="1" i="0" u="sng" strike="noStrike" cap="none" spc="0" baseline="0">
                          <a:solidFill>
                            <a:srgbClr val="181818"/>
                          </a:solidFill>
                          <a:effectLst/>
                          <a:uFill>
                            <a:solidFill>
                              <a:srgbClr val="71B1A2"/>
                            </a:solidFill>
                          </a:uFill>
                          <a:latin typeface="Arial"/>
                          <a:ea typeface="Arial"/>
                          <a:cs typeface="Arial"/>
                        </a:rPr>
                        <a:t>tidak patut</a:t>
                      </a:r>
                      <a:r>
                        <a:rPr lang="id-ID" sz="1300" b="1" i="0" strike="noStrike" cap="none" spc="0" baseline="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Anda tidak diperbolehkan menyediakan jamuan secara berkala kepada Tenaga Medis Profesional individu.</a:t>
                      </a:r>
                    </a:p>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Anda dapat memberikan jamuan yang jarang kepada tenaga medis profesional atau pejabat pemerintah jika ditawarkan sebagai bagian dari bisnis atau interaksi pendidikan yang sah.</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1748798014"/>
                  </a:ext>
                </a:extLst>
              </a:tr>
            </a:tbl>
          </a:graphicData>
        </a:graphic>
      </p:graphicFrame>
    </p:spTree>
    <p:custDataLst>
      <p:tags r:id="rId1"/>
    </p:custDataLst>
    <p:extLst>
      <p:ext uri="{BB962C8B-B14F-4D97-AF65-F5344CB8AC3E}">
        <p14:creationId xmlns:p14="http://schemas.microsoft.com/office/powerpoint/2010/main" val="271146105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3"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7088DF37-2814-2245-A805-7750FB51793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0261F053-B9D5-314B-BE60-80B591FBF6FF}"/>
              </a:ext>
            </a:extLst>
          </p:cNvPr>
          <p:cNvSpPr txBox="1"/>
          <p:nvPr/>
        </p:nvSpPr>
        <p:spPr>
          <a:xfrm>
            <a:off x="381001" y="1879252"/>
            <a:ext cx="7010399" cy="411480"/>
          </a:xfrm>
          <a:prstGeom prst="rect">
            <a:avLst/>
          </a:prstGeom>
          <a:noFill/>
        </p:spPr>
        <p:txBody>
          <a:bodyPr wrap="square" numCol="1" rtlCol="0">
            <a:spAutoFit/>
          </a:bodyPr>
          <a:lstStyle/>
          <a:p>
            <a:pPr>
              <a:spcAft>
                <a:spcPts val="500"/>
              </a:spcAft>
            </a:pPr>
            <a:r>
              <a:rPr lang="id-ID" sz="2100" b="1" i="0" strike="noStrike" cap="none" spc="0" baseline="0">
                <a:solidFill>
                  <a:srgbClr val="006D6F"/>
                </a:solidFill>
                <a:effectLst/>
                <a:latin typeface="Arial"/>
                <a:ea typeface="Arial"/>
                <a:cs typeface="Arial"/>
              </a:rPr>
              <a:t>Skenario Contoh</a:t>
            </a:r>
            <a:endParaRPr lang="en-US" sz="1800">
              <a:solidFill>
                <a:schemeClr val="bg1">
                  <a:lumMod val="1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89D29D1B-9662-9845-B1BE-4FCAAE03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graphicFrame>
        <p:nvGraphicFramePr>
          <p:cNvPr id="6" name="Table 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id="{5A2FD420-917C-B549-8A6A-7B2324F616C7}"/>
              </a:ext>
            </a:extLst>
          </p:cNvPr>
          <p:cNvGraphicFramePr>
            <a:graphicFrameLocks noGrp="1"/>
          </p:cNvGraphicFramePr>
          <p:nvPr>
            <p:extLst>
              <p:ext uri="{D42A27DB-BD31-4B8C-83A1-F6EECF244321}">
                <p14:modId xmlns:p14="http://schemas.microsoft.com/office/powerpoint/2010/main" val="1203432275"/>
              </p:ext>
            </p:extLst>
          </p:nvPr>
        </p:nvGraphicFramePr>
        <p:xfrm>
          <a:off x="457200" y="2403660"/>
          <a:ext cx="8382000" cy="2558976"/>
        </p:xfrm>
        <a:graphic>
          <a:graphicData uri="http://schemas.openxmlformats.org/drawingml/2006/table">
            <a:tbl>
              <a:tblPr firstRow="1" bandRow="1">
                <a:tableStyleId>{5C22544A-7EE6-4342-B048-85BDC9FD1C3A}</a:tableStyleId>
              </a:tblPr>
              <a:tblGrid>
                <a:gridCol w="3048000">
                  <a:extLst>
                    <a:ext uri="{9D8B030D-6E8A-4147-A177-3AD203B41FA5}">
                      <a16:col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3387197682"/>
                    </a:ext>
                  </a:extLst>
                </a:gridCol>
                <a:gridCol w="5334000">
                  <a:extLst>
                    <a:ext uri="{9D8B030D-6E8A-4147-A177-3AD203B41FA5}">
                      <a16:col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3346849977"/>
                    </a:ext>
                  </a:extLst>
                </a:gridCol>
              </a:tblGrid>
              <a:tr h="245409">
                <a:tc>
                  <a:txBody>
                    <a:bodyPr/>
                    <a:lstStyle/>
                    <a:p>
                      <a:r>
                        <a:rPr lang="id-ID" sz="1300" b="1" i="0" strike="noStrike" cap="none" spc="0" baseline="0">
                          <a:solidFill>
                            <a:srgbClr val="F3F3F3"/>
                          </a:solidFill>
                          <a:effectLst/>
                          <a:latin typeface="Arial"/>
                          <a:ea typeface="Arial"/>
                          <a:cs typeface="Arial"/>
                        </a:rPr>
                        <a:t>TINDAKAN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id-ID" sz="1300" b="1" i="0" strike="noStrike" cap="none" spc="0" baseline="0">
                          <a:solidFill>
                            <a:srgbClr val="F3F3F3"/>
                          </a:solidFill>
                          <a:effectLst/>
                          <a:latin typeface="Arial"/>
                          <a:ea typeface="Arial"/>
                          <a:cs typeface="Arial"/>
                        </a:rPr>
                        <a:t>TANGGAPAN</a:t>
                      </a:r>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3146779138"/>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Mensponsori tenaga medis profesional untuk mengikuti pelatihan produk di kota di luar wilayahnya karena dia ingin berlibur ke sana setelah mengikuti pelatihan.</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1" i="0" strike="noStrike" cap="none" spc="0" baseline="0">
                          <a:solidFill>
                            <a:srgbClr val="181818"/>
                          </a:solidFill>
                          <a:effectLst/>
                          <a:latin typeface="Arial"/>
                          <a:ea typeface="Arial"/>
                          <a:cs typeface="Arial"/>
                        </a:rPr>
                        <a:t>Ini </a:t>
                      </a:r>
                      <a:r>
                        <a:rPr lang="id-ID" sz="1300" b="1" i="0" u="sng" strike="noStrike" cap="none" spc="0" baseline="0">
                          <a:solidFill>
                            <a:srgbClr val="181818"/>
                          </a:solidFill>
                          <a:effectLst/>
                          <a:uFill>
                            <a:solidFill>
                              <a:srgbClr val="71B1A2"/>
                            </a:solidFill>
                          </a:uFill>
                          <a:latin typeface="Arial"/>
                          <a:ea typeface="Arial"/>
                          <a:cs typeface="Arial"/>
                        </a:rPr>
                        <a:t>tidak patut</a:t>
                      </a:r>
                      <a:r>
                        <a:rPr lang="id-ID" sz="1300" b="1" i="0" strike="noStrike" cap="none" spc="0" baseline="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Anda tidak boleh menggunakan acara pendidikan untuk memfasilitasi perjalanan keluarga atau liburan tenaga medis profesional. Anda tidak dapat mengirimnya untuk mengikuti pelatihan karena dia ingin mengunjungi sebuah kota atau negara, sekalipun dia membayar sendiri kamar hotelnya untuk agenda pribadinya. Anda hanya dapat mensponsori tenaga medis profesional jika dia memiliki kebutuhan pendidikan yang sah untuk hadir.</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478480847"/>
                  </a:ext>
                </a:extLst>
              </a:tr>
              <a:tr h="245409">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Memberikan hibah pendidikan kepada tenaga medis profesional individu yang merupakan kepala asosiasi medis.</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05150" rtl="0" eaLnBrk="1" fontAlgn="auto" latinLnBrk="0" hangingPunct="1">
                        <a:lnSpc>
                          <a:spcPct val="100000"/>
                        </a:lnSpc>
                        <a:spcBef>
                          <a:spcPct val="0"/>
                        </a:spcBef>
                        <a:spcAft>
                          <a:spcPct val="0"/>
                        </a:spcAft>
                        <a:buClrTx/>
                        <a:buSzTx/>
                        <a:buFontTx/>
                        <a:buNone/>
                        <a:defRPr/>
                      </a:pPr>
                      <a:r>
                        <a:rPr lang="id-ID" sz="1300" b="1" i="0" strike="noStrike" cap="none" spc="0" baseline="0">
                          <a:solidFill>
                            <a:srgbClr val="181818"/>
                          </a:solidFill>
                          <a:effectLst/>
                          <a:latin typeface="Arial"/>
                          <a:ea typeface="Arial"/>
                          <a:cs typeface="Arial"/>
                        </a:rPr>
                        <a:t>Ini </a:t>
                      </a:r>
                      <a:r>
                        <a:rPr lang="id-ID" sz="1300" b="1" i="0" u="sng" strike="noStrike" cap="none" spc="0" baseline="0">
                          <a:solidFill>
                            <a:srgbClr val="181818"/>
                          </a:solidFill>
                          <a:effectLst/>
                          <a:uFill>
                            <a:solidFill>
                              <a:srgbClr val="71B1A2"/>
                            </a:solidFill>
                          </a:uFill>
                          <a:latin typeface="Arial"/>
                          <a:ea typeface="Arial"/>
                          <a:cs typeface="Arial"/>
                        </a:rPr>
                        <a:t>tidak patut</a:t>
                      </a:r>
                      <a:r>
                        <a:rPr lang="id-ID" sz="1300" b="1" i="0" strike="noStrike" cap="none" spc="0" baseline="0">
                          <a:solidFill>
                            <a:srgbClr val="181818"/>
                          </a:solidFill>
                          <a:effectLst/>
                          <a:latin typeface="Arial"/>
                          <a:ea typeface="Arial"/>
                          <a:cs typeface="Arial"/>
                        </a:rPr>
                        <a:t>.</a:t>
                      </a:r>
                    </a:p>
                    <a:p>
                      <a:pPr marL="0" marR="0" lvl="0" indent="0" algn="l" defTabSz="605150" rtl="0" eaLnBrk="1" fontAlgn="auto" latinLnBrk="0" hangingPunct="1">
                        <a:lnSpc>
                          <a:spcPct val="100000"/>
                        </a:lnSpc>
                        <a:spcBef>
                          <a:spcPct val="0"/>
                        </a:spcBef>
                        <a:spcAft>
                          <a:spcPct val="0"/>
                        </a:spcAft>
                        <a:buClrTx/>
                        <a:buSzTx/>
                        <a:buFontTx/>
                        <a:buNone/>
                        <a:defRPr/>
                      </a:pPr>
                      <a:r>
                        <a:rPr lang="id-ID" sz="1300" b="0" i="0" strike="noStrike" cap="none" spc="0" baseline="0">
                          <a:solidFill>
                            <a:srgbClr val="181818"/>
                          </a:solidFill>
                          <a:effectLst/>
                          <a:latin typeface="Arial"/>
                          <a:ea typeface="Arial"/>
                          <a:cs typeface="Arial"/>
                        </a:rPr>
                        <a:t>Anda tidak boleh memberikan hibah atau donasi kepada tenaga medis profesional individu atau pejabat pemerintah.</a:t>
                      </a:r>
                      <a:endParaRPr lang="en-US" sz="1300"/>
                    </a:p>
                  </a:txBody>
                  <a:tcPr marL="60512" marR="60512" marT="30256" marB="30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 xmlns:a16="http://schemas.microsoft.com/office/drawing/2014/main" val="454305361"/>
                  </a:ext>
                </a:extLst>
              </a:tr>
            </a:tbl>
          </a:graphicData>
        </a:graphic>
      </p:graphicFrame>
    </p:spTree>
    <p:custDataLst>
      <p:tags r:id="rId1"/>
    </p:custDataLst>
    <p:extLst>
      <p:ext uri="{BB962C8B-B14F-4D97-AF65-F5344CB8AC3E}">
        <p14:creationId xmlns:p14="http://schemas.microsoft.com/office/powerpoint/2010/main" val="31126086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SLIDE_COUNT" val="1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8078D19C-7C7E-4C5B-B586-2AAC332392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942</Words>
  <Application>Microsoft Office PowerPoint</Application>
  <PresentationFormat>On-screen Show (16:9)</PresentationFormat>
  <Paragraphs>90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117</cp:revision>
  <dcterms:created xsi:type="dcterms:W3CDTF">2019-12-09T14:45:42Z</dcterms:created>
  <dcterms:modified xsi:type="dcterms:W3CDTF">2022-04-15T09:45:59Z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3F06EB23-C4A7-49D5-89D9-F5331C8820DB</vt:lpwstr>
  </property>
  <property fmtid="{D5CDD505-2E9C-101B-9397-08002B2CF9AE}" pid="4" name="ArticulatePath">
    <vt:lpwstr>Interactions with HCPs and GOs Training Slides_id-ID</vt:lpwstr>
  </property>
</Properties>
</file>