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307" r:id="rId5"/>
    <p:sldId id="291" r:id="rId6"/>
    <p:sldId id="309" r:id="rId7"/>
    <p:sldId id="310" r:id="rId8"/>
    <p:sldId id="312" r:id="rId9"/>
    <p:sldId id="313" r:id="rId10"/>
    <p:sldId id="315" r:id="rId11"/>
    <p:sldId id="316" r:id="rId12"/>
    <p:sldId id="314" r:id="rId13"/>
    <p:sldId id="317" r:id="rId14"/>
    <p:sldId id="318" r:id="rId15"/>
    <p:sldId id="319" r:id="rId16"/>
    <p:sldId id="320" r:id="rId17"/>
  </p:sldIdLst>
  <p:sldSz cx="9144000" cy="5143500" type="screen16x9"/>
  <p:notesSz cx="6858000" cy="9144000"/>
  <p:custDataLst>
    <p:tags r:id="rId19"/>
  </p:custDataLst>
  <p:defaultTex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p:defaultTextStyle>
  <p:extLst>
    <p:ext uri="{521415D9-36F7-43E2-AB2F-B90AF26B5E84}">
      <p14:sectionLst xmlns:p14="http://schemas.microsoft.com/office/powerpoint/2010/main">
        <p14:section name="AdvaMed Template - Widescreen" id="{509AE994-CEAC-4CE0-A075-5E19BBEF5B21}">
          <p14:sldIdLst>
            <p14:sldId id="307"/>
            <p14:sldId id="291"/>
            <p14:sldId id="309"/>
            <p14:sldId id="310"/>
            <p14:sldId id="312"/>
            <p14:sldId id="313"/>
            <p14:sldId id="315"/>
            <p14:sldId id="316"/>
            <p14:sldId id="314"/>
            <p14:sldId id="317"/>
            <p14:sldId id="318"/>
            <p14:sldId id="319"/>
            <p14:sldId id="320"/>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 xmlns:p1710="http://schemas.microsoft.com/office/powerpoint/2017/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autoAdjust="0"/>
    <p:restoredTop sz="94660"/>
  </p:normalViewPr>
  <p:slideViewPr>
    <p:cSldViewPr>
      <p:cViewPr varScale="1">
        <p:scale>
          <a:sx n="149" d="100"/>
          <a:sy n="149" d="100"/>
        </p:scale>
        <p:origin x="504" y="120"/>
      </p:cViewPr>
      <p:guideLst>
        <p:guide orient="horz" pos="1620"/>
        <p:guide pos="288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62B5B-FC4D-8846-8294-0C8C7C49C10B}" type="datetimeFigureOut">
              <a:rPr lang="en-US" smtClean="0"/>
              <a:t>4/15/2022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730E7-6732-F843-96E6-095624929DF5}" type="slidenum">
              <a:rPr lang="en-US" smtClean="0"/>
              <a:t>‹#›</a:t>
            </a:fld>
            <a:endParaRPr lang="en-US"/>
          </a:p>
        </p:txBody>
      </p:sp>
    </p:spTree>
    <p:extLst>
      <p:ext uri="{BB962C8B-B14F-4D97-AF65-F5344CB8AC3E}">
        <p14:creationId xmlns:p14="http://schemas.microsoft.com/office/powerpoint/2010/main" val="169681501"/>
      </p:ext>
    </p:extLst>
  </p:cSld>
  <p:clrMap bg1="lt1" tx1="dk1" bg2="lt2" tx2="dk2" accent1="accent1" accent2="accent2" accent3="accent3" accent4="accent4" accent5="accent5" accent6="accent6" hlink="hlink" folHlink="folHlink"/>
  <p:notesStyle>
    <a:lvl1pPr marL="0" algn="l" defTabSz="732617" rtl="0" eaLnBrk="1" latinLnBrk="0" hangingPunct="1">
      <a:defRPr sz="961" kern="1200">
        <a:solidFill>
          <a:schemeClr val="tx1"/>
        </a:solidFill>
        <a:latin typeface="+mn-lt"/>
        <a:ea typeface="+mn-ea"/>
        <a:cs typeface="+mn-cs"/>
      </a:defRPr>
    </a:lvl1pPr>
    <a:lvl2pPr marL="366309" algn="l" defTabSz="732617" rtl="0" eaLnBrk="1" latinLnBrk="0" hangingPunct="1">
      <a:defRPr sz="961" kern="1200">
        <a:solidFill>
          <a:schemeClr val="tx1"/>
        </a:solidFill>
        <a:latin typeface="+mn-lt"/>
        <a:ea typeface="+mn-ea"/>
        <a:cs typeface="+mn-cs"/>
      </a:defRPr>
    </a:lvl2pPr>
    <a:lvl3pPr marL="732617" algn="l" defTabSz="732617" rtl="0" eaLnBrk="1" latinLnBrk="0" hangingPunct="1">
      <a:defRPr sz="961" kern="1200">
        <a:solidFill>
          <a:schemeClr val="tx1"/>
        </a:solidFill>
        <a:latin typeface="+mn-lt"/>
        <a:ea typeface="+mn-ea"/>
        <a:cs typeface="+mn-cs"/>
      </a:defRPr>
    </a:lvl3pPr>
    <a:lvl4pPr marL="1098926" algn="l" defTabSz="732617" rtl="0" eaLnBrk="1" latinLnBrk="0" hangingPunct="1">
      <a:defRPr sz="961" kern="1200">
        <a:solidFill>
          <a:schemeClr val="tx1"/>
        </a:solidFill>
        <a:latin typeface="+mn-lt"/>
        <a:ea typeface="+mn-ea"/>
        <a:cs typeface="+mn-cs"/>
      </a:defRPr>
    </a:lvl4pPr>
    <a:lvl5pPr marL="1465235" algn="l" defTabSz="732617" rtl="0" eaLnBrk="1" latinLnBrk="0" hangingPunct="1">
      <a:defRPr sz="961" kern="1200">
        <a:solidFill>
          <a:schemeClr val="tx1"/>
        </a:solidFill>
        <a:latin typeface="+mn-lt"/>
        <a:ea typeface="+mn-ea"/>
        <a:cs typeface="+mn-cs"/>
      </a:defRPr>
    </a:lvl5pPr>
    <a:lvl6pPr marL="1831543" algn="l" defTabSz="732617" rtl="0" eaLnBrk="1" latinLnBrk="0" hangingPunct="1">
      <a:defRPr sz="961" kern="1200">
        <a:solidFill>
          <a:schemeClr val="tx1"/>
        </a:solidFill>
        <a:latin typeface="+mn-lt"/>
        <a:ea typeface="+mn-ea"/>
        <a:cs typeface="+mn-cs"/>
      </a:defRPr>
    </a:lvl6pPr>
    <a:lvl7pPr marL="2197852" algn="l" defTabSz="732617" rtl="0" eaLnBrk="1" latinLnBrk="0" hangingPunct="1">
      <a:defRPr sz="961" kern="1200">
        <a:solidFill>
          <a:schemeClr val="tx1"/>
        </a:solidFill>
        <a:latin typeface="+mn-lt"/>
        <a:ea typeface="+mn-ea"/>
        <a:cs typeface="+mn-cs"/>
      </a:defRPr>
    </a:lvl7pPr>
    <a:lvl8pPr marL="2564160" algn="l" defTabSz="732617" rtl="0" eaLnBrk="1" latinLnBrk="0" hangingPunct="1">
      <a:defRPr sz="961" kern="1200">
        <a:solidFill>
          <a:schemeClr val="tx1"/>
        </a:solidFill>
        <a:latin typeface="+mn-lt"/>
        <a:ea typeface="+mn-ea"/>
        <a:cs typeface="+mn-cs"/>
      </a:defRPr>
    </a:lvl8pPr>
    <a:lvl9pPr marL="2930469" algn="l" defTabSz="732617" rtl="0" eaLnBrk="1" latinLnBrk="0" hangingPunct="1">
      <a:defRPr sz="961"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sp>
        <p:nvSpPr>
          <p:cNvPr id="4" name="Title 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dirty="0"/>
              <a:t>CLICK TO EDIT MASTER TITLE STYLE</a:t>
            </a:r>
          </a:p>
        </p:txBody>
      </p:sp>
      <p:sp>
        <p:nvSpPr>
          <p:cNvPr id="11" name="Text Placeholder 2">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31349"/>
          <a:stretch/>
        </p:blipFill>
        <p:spPr>
          <a:xfrm>
            <a:off x="7696199" y="204106"/>
            <a:ext cx="1170075" cy="539496"/>
          </a:xfrm>
          <a:prstGeom prst="rect">
            <a:avLst/>
          </a:prstGeom>
        </p:spPr>
      </p:pic>
    </p:spTree>
    <p:extLst>
      <p:ext uri="{BB962C8B-B14F-4D97-AF65-F5344CB8AC3E}">
        <p14:creationId xmlns:p14="http://schemas.microsoft.com/office/powerpoint/2010/main" val="282374947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A">
    <p:spTree>
      <p:nvGrpSpPr>
        <p:cNvPr id="1" name=""/>
        <p:cNvGrpSpPr/>
        <p:nvPr/>
      </p:nvGrpSpPr>
      <p:grpSpPr>
        <a:xfrm>
          <a:off x="0" y="0"/>
          <a:ext cx="0" cy="0"/>
          <a:chOff x="0" y="0"/>
          <a:chExt cx="0" cy="0"/>
        </a:xfrm>
      </p:grpSpPr>
      <p:sp>
        <p:nvSpPr>
          <p:cNvPr id="4" name="Title 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
        <p:nvSpPr>
          <p:cNvPr id="11" name="Text Placeholder 2">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l="31349"/>
          <a:stretch/>
        </p:blipFill>
        <p:spPr>
          <a:xfrm>
            <a:off x="7696200" y="204106"/>
            <a:ext cx="1170075" cy="539496"/>
          </a:xfrm>
          <a:prstGeom prst="rect">
            <a:avLst/>
          </a:prstGeom>
        </p:spPr>
      </p:pic>
    </p:spTree>
    <p:extLst>
      <p:ext uri="{BB962C8B-B14F-4D97-AF65-F5344CB8AC3E}">
        <p14:creationId xmlns:p14="http://schemas.microsoft.com/office/powerpoint/2010/main" val="252510720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sp>
        <p:nvSpPr>
          <p:cNvPr id="11" name="Text Placeholder 2">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88F5AFBC-A3D6-D240-A3D6-91E3CC07694B}"/>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6" name="Title 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27D432F5-3E5E-6148-9063-3D7B0C996F46}"/>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pic>
        <p:nvPicPr>
          <p:cNvPr id="5" name="Pictur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8DE875E4-F01C-C940-B042-31220EC28CF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5165"/>
          <a:stretch/>
        </p:blipFill>
        <p:spPr>
          <a:xfrm>
            <a:off x="7070725" y="204106"/>
            <a:ext cx="625476" cy="548640"/>
          </a:xfrm>
          <a:prstGeom prst="rect">
            <a:avLst/>
          </a:prstGeom>
        </p:spPr>
      </p:pic>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l="31349"/>
          <a:stretch/>
        </p:blipFill>
        <p:spPr>
          <a:xfrm>
            <a:off x="7696200" y="204106"/>
            <a:ext cx="1170075" cy="539496"/>
          </a:xfrm>
          <a:prstGeom prst="rect">
            <a:avLst/>
          </a:prstGeom>
        </p:spPr>
      </p:pic>
    </p:spTree>
    <p:extLst>
      <p:ext uri="{BB962C8B-B14F-4D97-AF65-F5344CB8AC3E}">
        <p14:creationId xmlns:p14="http://schemas.microsoft.com/office/powerpoint/2010/main" val="207450253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A">
    <p:spTree>
      <p:nvGrpSpPr>
        <p:cNvPr id="1" name=""/>
        <p:cNvGrpSpPr/>
        <p:nvPr/>
      </p:nvGrpSpPr>
      <p:grpSpPr>
        <a:xfrm>
          <a:off x="0" y="0"/>
          <a:ext cx="0" cy="0"/>
          <a:chOff x="0" y="0"/>
          <a:chExt cx="0" cy="0"/>
        </a:xfrm>
      </p:grpSpPr>
      <p:sp>
        <p:nvSpPr>
          <p:cNvPr id="2" name="Rectangle 1">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 Placeholder 2">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FF56AF8D-354B-A149-AD28-AE5D621C1232}"/>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8D448C27-631B-7C4C-A0DA-B64686124CD2}"/>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pic>
        <p:nvPicPr>
          <p:cNvPr id="6" name="Picture 5">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07695E8B-B693-3A41-92DF-1B16E61BF4D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5165"/>
          <a:stretch/>
        </p:blipFill>
        <p:spPr>
          <a:xfrm>
            <a:off x="7070725" y="199534"/>
            <a:ext cx="625475" cy="548640"/>
          </a:xfrm>
          <a:prstGeom prst="rect">
            <a:avLst/>
          </a:prstGeom>
        </p:spPr>
      </p:pic>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l="31667"/>
          <a:stretch/>
        </p:blipFill>
        <p:spPr>
          <a:xfrm>
            <a:off x="7696200" y="199534"/>
            <a:ext cx="1184402" cy="548640"/>
          </a:xfrm>
          <a:prstGeom prst="rect">
            <a:avLst/>
          </a:prstGeom>
        </p:spPr>
      </p:pic>
    </p:spTree>
    <p:extLst>
      <p:ext uri="{BB962C8B-B14F-4D97-AF65-F5344CB8AC3E}">
        <p14:creationId xmlns:p14="http://schemas.microsoft.com/office/powerpoint/2010/main" val="222085336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2" name="Rectangle 1">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7" name="Text Placeholder 2">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75F31022-4F20-3744-AC82-9D6BB26E19C7}"/>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8" name="Title 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45FAEB55-E87A-B34E-AB73-3D05CA5309E4}"/>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pic>
        <p:nvPicPr>
          <p:cNvPr id="9" name="Picture 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897FE612-859D-7F47-817D-8F266D27C0F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5165"/>
          <a:stretch/>
        </p:blipFill>
        <p:spPr>
          <a:xfrm>
            <a:off x="7070725" y="199534"/>
            <a:ext cx="625475" cy="548640"/>
          </a:xfrm>
          <a:prstGeom prst="rect">
            <a:avLst/>
          </a:prstGeom>
        </p:spPr>
      </p:pic>
      <p:pic>
        <p:nvPicPr>
          <p:cNvPr id="6" name="Picture 5"/>
          <p:cNvPicPr>
            <a:picLocks noChangeAspect="1"/>
          </p:cNvPicPr>
          <p:nvPr userDrawn="1"/>
        </p:nvPicPr>
        <p:blipFill rotWithShape="1">
          <a:blip r:embed="rId3" cstate="print">
            <a:extLst>
              <a:ext uri="{28A0092B-C50C-407E-A947-70E740481C1C}">
                <a14:useLocalDpi xmlns:a14="http://schemas.microsoft.com/office/drawing/2010/main" val="0"/>
              </a:ext>
            </a:extLst>
          </a:blip>
          <a:srcRect l="31667"/>
          <a:stretch/>
        </p:blipFill>
        <p:spPr>
          <a:xfrm>
            <a:off x="7696200" y="199534"/>
            <a:ext cx="1184402" cy="548640"/>
          </a:xfrm>
          <a:prstGeom prst="rect">
            <a:avLst/>
          </a:prstGeom>
        </p:spPr>
      </p:pic>
    </p:spTree>
    <p:extLst>
      <p:ext uri="{BB962C8B-B14F-4D97-AF65-F5344CB8AC3E}">
        <p14:creationId xmlns:p14="http://schemas.microsoft.com/office/powerpoint/2010/main" val="340988256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6F5E4279-3A9A-C045-BF02-BB248C538DC0}"/>
              </a:ext>
            </a:extLst>
          </p:cNvPr>
          <p:cNvSpPr/>
          <p:nvPr userDrawn="1"/>
        </p:nvSpPr>
        <p:spPr>
          <a:xfrm>
            <a:off x="0" y="-1"/>
            <a:ext cx="9144000" cy="5143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329111168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Rectangle 2">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21DD1278-4644-734C-9664-FD1637C84D02}"/>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217942820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854869"/>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4" r:id="rId3"/>
    <p:sldLayoutId id="2147483651" r:id="rId4"/>
    <p:sldLayoutId id="2147483655" r:id="rId5"/>
    <p:sldLayoutId id="2147483652" r:id="rId6"/>
    <p:sldLayoutId id="2147483656" r:id="rId7"/>
  </p:sldLayoutIdLst>
  <p:transition/>
  <p:txStyles>
    <p:titleStyle>
      <a:lvl1pPr algn="ctr" defTabSz="605150" rtl="0" eaLnBrk="1" latinLnBrk="0" hangingPunct="1">
        <a:spcBef>
          <a:spcPct val="0"/>
        </a:spcBef>
        <a:buNone/>
        <a:defRPr sz="2912" kern="1200">
          <a:solidFill>
            <a:schemeClr val="tx1"/>
          </a:solidFill>
          <a:latin typeface="+mj-lt"/>
          <a:ea typeface="+mj-ea"/>
          <a:cs typeface="+mj-cs"/>
        </a:defRPr>
      </a:lvl1pPr>
    </p:titleStyle>
    <p:bodyStyle>
      <a:lvl1pPr marL="226931" indent="-226931" algn="l" defTabSz="605150" rtl="0" eaLnBrk="1" latinLnBrk="0" hangingPunct="1">
        <a:spcBef>
          <a:spcPct val="20000"/>
        </a:spcBef>
        <a:buFont typeface="Arial" panose="020B0604020202020204" pitchFamily="34" charset="0"/>
        <a:buChar char="•"/>
        <a:defRPr sz="2118" kern="1200">
          <a:solidFill>
            <a:schemeClr val="tx1"/>
          </a:solidFill>
          <a:latin typeface="+mn-lt"/>
          <a:ea typeface="+mn-ea"/>
          <a:cs typeface="+mn-cs"/>
        </a:defRPr>
      </a:lvl1pPr>
      <a:lvl2pPr marL="491684" indent="-189109" algn="l" defTabSz="605150" rtl="0" eaLnBrk="1" latinLnBrk="0" hangingPunct="1">
        <a:spcBef>
          <a:spcPct val="20000"/>
        </a:spcBef>
        <a:buFont typeface="Arial" panose="020B0604020202020204" pitchFamily="34" charset="0"/>
        <a:buChar char="–"/>
        <a:defRPr sz="1853" kern="1200">
          <a:solidFill>
            <a:schemeClr val="tx1"/>
          </a:solidFill>
          <a:latin typeface="+mn-lt"/>
          <a:ea typeface="+mn-ea"/>
          <a:cs typeface="+mn-cs"/>
        </a:defRPr>
      </a:lvl2pPr>
      <a:lvl3pPr marL="756437" indent="-151287" algn="l" defTabSz="605150" rtl="0" eaLnBrk="1" latinLnBrk="0" hangingPunct="1">
        <a:spcBef>
          <a:spcPct val="20000"/>
        </a:spcBef>
        <a:buFont typeface="Arial" panose="020B0604020202020204" pitchFamily="34" charset="0"/>
        <a:buChar char="•"/>
        <a:defRPr sz="1588" kern="1200">
          <a:solidFill>
            <a:schemeClr val="tx1"/>
          </a:solidFill>
          <a:latin typeface="+mn-lt"/>
          <a:ea typeface="+mn-ea"/>
          <a:cs typeface="+mn-cs"/>
        </a:defRPr>
      </a:lvl3pPr>
      <a:lvl4pPr marL="10590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4pPr>
      <a:lvl5pPr marL="13615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5pPr>
      <a:lvl6pPr marL="166416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6pPr>
      <a:lvl7pPr marL="196673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7pPr>
      <a:lvl8pPr marL="22693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8pPr>
      <a:lvl9pPr marL="25718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9pPr>
    </p:bodyStyle>
    <p:otherStyle>
      <a:defPPr>
        <a:defRPr lang="en-US"/>
      </a:defPPr>
      <a:lvl1pPr marL="0" algn="l" defTabSz="605150" rtl="0" eaLnBrk="1" latinLnBrk="0" hangingPunct="1">
        <a:defRPr sz="1191" kern="1200">
          <a:solidFill>
            <a:schemeClr val="tx1"/>
          </a:solidFill>
          <a:latin typeface="+mn-lt"/>
          <a:ea typeface="+mn-ea"/>
          <a:cs typeface="+mn-cs"/>
        </a:defRPr>
      </a:lvl1pPr>
      <a:lvl2pPr marL="302575" algn="l" defTabSz="605150" rtl="0" eaLnBrk="1" latinLnBrk="0" hangingPunct="1">
        <a:defRPr sz="1191" kern="1200">
          <a:solidFill>
            <a:schemeClr val="tx1"/>
          </a:solidFill>
          <a:latin typeface="+mn-lt"/>
          <a:ea typeface="+mn-ea"/>
          <a:cs typeface="+mn-cs"/>
        </a:defRPr>
      </a:lvl2pPr>
      <a:lvl3pPr marL="605150" algn="l" defTabSz="605150" rtl="0" eaLnBrk="1" latinLnBrk="0" hangingPunct="1">
        <a:defRPr sz="1191" kern="1200">
          <a:solidFill>
            <a:schemeClr val="tx1"/>
          </a:solidFill>
          <a:latin typeface="+mn-lt"/>
          <a:ea typeface="+mn-ea"/>
          <a:cs typeface="+mn-cs"/>
        </a:defRPr>
      </a:lvl3pPr>
      <a:lvl4pPr marL="907725" algn="l" defTabSz="605150" rtl="0" eaLnBrk="1" latinLnBrk="0" hangingPunct="1">
        <a:defRPr sz="1191" kern="1200">
          <a:solidFill>
            <a:schemeClr val="tx1"/>
          </a:solidFill>
          <a:latin typeface="+mn-lt"/>
          <a:ea typeface="+mn-ea"/>
          <a:cs typeface="+mn-cs"/>
        </a:defRPr>
      </a:lvl4pPr>
      <a:lvl5pPr marL="1210300" algn="l" defTabSz="605150" rtl="0" eaLnBrk="1" latinLnBrk="0" hangingPunct="1">
        <a:defRPr sz="1191" kern="1200">
          <a:solidFill>
            <a:schemeClr val="tx1"/>
          </a:solidFill>
          <a:latin typeface="+mn-lt"/>
          <a:ea typeface="+mn-ea"/>
          <a:cs typeface="+mn-cs"/>
        </a:defRPr>
      </a:lvl5pPr>
      <a:lvl6pPr marL="1512875" algn="l" defTabSz="605150" rtl="0" eaLnBrk="1" latinLnBrk="0" hangingPunct="1">
        <a:defRPr sz="1191" kern="1200">
          <a:solidFill>
            <a:schemeClr val="tx1"/>
          </a:solidFill>
          <a:latin typeface="+mn-lt"/>
          <a:ea typeface="+mn-ea"/>
          <a:cs typeface="+mn-cs"/>
        </a:defRPr>
      </a:lvl6pPr>
      <a:lvl7pPr marL="1815450" algn="l" defTabSz="605150" rtl="0" eaLnBrk="1" latinLnBrk="0" hangingPunct="1">
        <a:defRPr sz="1191" kern="1200">
          <a:solidFill>
            <a:schemeClr val="tx1"/>
          </a:solidFill>
          <a:latin typeface="+mn-lt"/>
          <a:ea typeface="+mn-ea"/>
          <a:cs typeface="+mn-cs"/>
        </a:defRPr>
      </a:lvl7pPr>
      <a:lvl8pPr marL="2118025" algn="l" defTabSz="605150" rtl="0" eaLnBrk="1" latinLnBrk="0" hangingPunct="1">
        <a:defRPr sz="1191" kern="1200">
          <a:solidFill>
            <a:schemeClr val="tx1"/>
          </a:solidFill>
          <a:latin typeface="+mn-lt"/>
          <a:ea typeface="+mn-ea"/>
          <a:cs typeface="+mn-cs"/>
        </a:defRPr>
      </a:lvl8pPr>
      <a:lvl9pPr marL="2420600" algn="l" defTabSz="605150" rtl="0" eaLnBrk="1" latinLnBrk="0" hangingPunct="1">
        <a:defRPr sz="119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7.png"/><Relationship Id="rId5" Type="http://schemas.openxmlformats.org/officeDocument/2006/relationships/hyperlink" Target="https://www.advamed.org/issues/ethics-compliance/global-distributor-compliance-toolkit" TargetMode="Externa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3.xml"/><Relationship Id="rId1" Type="http://schemas.openxmlformats.org/officeDocument/2006/relationships/tags" Target="../tags/tag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1.xml"/><Relationship Id="rId1" Type="http://schemas.openxmlformats.org/officeDocument/2006/relationships/tags" Target="../tags/tag10.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1.xml"/><Relationship Id="rId1" Type="http://schemas.openxmlformats.org/officeDocument/2006/relationships/tags" Target="../tags/tag11.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1.xml"/><Relationship Id="rId1" Type="http://schemas.openxmlformats.org/officeDocument/2006/relationships/tags" Target="../tags/tag12.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3364F44F-C4DE-FE42-B69F-7A2B45BA6594}"/>
              </a:ext>
            </a:extLst>
          </p:cNvPr>
          <p:cNvPicPr>
            <a:picLocks noChangeAspect="1"/>
          </p:cNvPicPr>
          <p:nvPr/>
        </p:nvPicPr>
        <p:blipFill>
          <a:blip r:embed="rId3">
            <a:alphaModFix amt="40000"/>
            <a:extLst>
              <a:ext uri="{28A0092B-C50C-407E-A947-70E740481C1C}">
                <a14:useLocalDpi xmlns:a14="http://schemas.microsoft.com/office/drawing/2010/main" val="0"/>
              </a:ext>
            </a:extLst>
          </a:blip>
          <a:srcRect l="-5624" t="18360" r="36252" b="18360"/>
          <a:stretch>
            <a:fillRect/>
          </a:stretch>
        </p:blipFill>
        <p:spPr>
          <a:xfrm>
            <a:off x="3505200" y="0"/>
            <a:ext cx="5638800" cy="5143500"/>
          </a:xfrm>
          <a:prstGeom prst="rect">
            <a:avLst/>
          </a:prstGeom>
        </p:spPr>
      </p:pic>
      <p:sp>
        <p:nvSpPr>
          <p:cNvPr id="4" name="TextBox 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224B05C0-58EF-C54C-8745-13B68C82670A}"/>
              </a:ext>
            </a:extLst>
          </p:cNvPr>
          <p:cNvSpPr txBox="1"/>
          <p:nvPr/>
        </p:nvSpPr>
        <p:spPr>
          <a:xfrm>
            <a:off x="457200" y="1276350"/>
            <a:ext cx="3886200" cy="1831797"/>
          </a:xfrm>
          <a:prstGeom prst="rect">
            <a:avLst/>
          </a:prstGeom>
          <a:noFill/>
        </p:spPr>
        <p:txBody>
          <a:bodyPr wrap="square" rtlCol="0">
            <a:spAutoFit/>
          </a:bodyPr>
          <a:lstStyle/>
          <a:p>
            <a:pPr>
              <a:lnSpc>
                <a:spcPct val="90000"/>
              </a:lnSpc>
            </a:pPr>
            <a:r>
              <a:rPr lang="id-ID" sz="4200" b="0" i="0" strike="noStrike" cap="all" spc="0" baseline="0" dirty="0">
                <a:solidFill>
                  <a:srgbClr val="F3F3F3"/>
                </a:solidFill>
                <a:effectLst/>
                <a:latin typeface="Arial"/>
                <a:ea typeface="Arial"/>
                <a:cs typeface="Arial"/>
              </a:rPr>
              <a:t>Area Utama Kepatuhan Global</a:t>
            </a:r>
          </a:p>
        </p:txBody>
      </p:sp>
      <p:sp>
        <p:nvSpPr>
          <p:cNvPr id="5" name="Rectang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368B96B9-5181-7C46-A55B-D64B9C0B2B84}"/>
              </a:ext>
            </a:extLst>
          </p:cNvPr>
          <p:cNvSpPr/>
          <p:nvPr/>
        </p:nvSpPr>
        <p:spPr>
          <a:xfrm>
            <a:off x="457200" y="3181350"/>
            <a:ext cx="3886200" cy="393954"/>
          </a:xfrm>
          <a:prstGeom prst="rect">
            <a:avLst/>
          </a:prstGeom>
        </p:spPr>
        <p:txBody>
          <a:bodyPr wrap="square">
            <a:spAutoFit/>
          </a:bodyPr>
          <a:lstStyle/>
          <a:p>
            <a:r>
              <a:rPr lang="id-ID" sz="1985" b="1" i="0" strike="noStrike" cap="none" spc="0" baseline="0">
                <a:solidFill>
                  <a:srgbClr val="AAD0C7"/>
                </a:solidFill>
                <a:effectLst/>
                <a:latin typeface="Arial"/>
                <a:ea typeface="Arial"/>
                <a:cs typeface="Arial"/>
              </a:rPr>
              <a:t>Pendahuluan</a:t>
            </a:r>
          </a:p>
        </p:txBody>
      </p:sp>
      <p:pic>
        <p:nvPicPr>
          <p:cNvPr id="10" name="Picture 9" descr="A close up of a sign&#10;&#10;Description automatically generated">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1480C30F-2A76-F442-9351-F8E13446D28D}"/>
              </a:ext>
            </a:extLst>
          </p:cNvPr>
          <p:cNvPicPr>
            <a:picLocks noChangeAspect="1"/>
          </p:cNvPicPr>
          <p:nvPr/>
        </p:nvPicPr>
        <p:blipFill rotWithShape="1">
          <a:blip r:embed="rId4">
            <a:extLst>
              <a:ext uri="{28A0092B-C50C-407E-A947-70E740481C1C}">
                <a14:useLocalDpi xmlns:a14="http://schemas.microsoft.com/office/drawing/2010/main" val="0"/>
              </a:ext>
            </a:extLst>
          </a:blip>
          <a:srcRect r="66406"/>
          <a:stretch/>
        </p:blipFill>
        <p:spPr>
          <a:xfrm>
            <a:off x="6096001" y="4018354"/>
            <a:ext cx="914400" cy="831691"/>
          </a:xfrm>
          <a:prstGeom prst="rect">
            <a:avLst/>
          </a:prstGeom>
        </p:spPr>
      </p:pic>
      <p:sp>
        <p:nvSpPr>
          <p:cNvPr id="2" name="TextBox 1">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144D8B12-8698-4B4D-A177-EEC1D6B7E764}"/>
              </a:ext>
            </a:extLst>
          </p:cNvPr>
          <p:cNvSpPr txBox="1"/>
          <p:nvPr/>
        </p:nvSpPr>
        <p:spPr>
          <a:xfrm>
            <a:off x="304800" y="209550"/>
            <a:ext cx="7543800" cy="822960"/>
          </a:xfrm>
          <a:prstGeom prst="rect">
            <a:avLst/>
          </a:prstGeom>
          <a:noFill/>
        </p:spPr>
        <p:txBody>
          <a:bodyPr wrap="square" rtlCol="0">
            <a:spAutoFit/>
          </a:bodyPr>
          <a:lstStyle/>
          <a:p>
            <a:r>
              <a:rPr lang="id-ID" sz="1200" b="1" i="0" strike="noStrike" cap="none" spc="0" baseline="0" dirty="0">
                <a:solidFill>
                  <a:srgbClr val="10FBFF"/>
                </a:solidFill>
                <a:effectLst/>
                <a:latin typeface="Lato"/>
                <a:ea typeface="Lato"/>
                <a:cs typeface="Lato"/>
              </a:rPr>
              <a:t>Penafian</a:t>
            </a:r>
            <a:r>
              <a:rPr lang="id-ID" sz="1200" b="0" i="0" strike="noStrike" cap="none" spc="0" baseline="0" dirty="0">
                <a:solidFill>
                  <a:srgbClr val="10FBFF"/>
                </a:solidFill>
                <a:effectLst/>
                <a:latin typeface="Lato"/>
                <a:ea typeface="Lato"/>
                <a:cs typeface="Lato"/>
              </a:rPr>
              <a:t>: </a:t>
            </a:r>
            <a:r>
              <a:rPr lang="id-ID" sz="1200" b="0" i="0" strike="noStrike" cap="none" spc="0" baseline="0" dirty="0">
                <a:solidFill>
                  <a:srgbClr val="F3F3F3"/>
                </a:solidFill>
                <a:effectLst/>
                <a:latin typeface="Lato"/>
                <a:ea typeface="Lato"/>
                <a:cs typeface="Lato"/>
              </a:rPr>
              <a:t>Harap diperhatikan bahwa dokumen ini diambil dari “Toolkit Kepatuhan Distributor Global” dalam situs web Advanced Medical </a:t>
            </a:r>
            <a:r>
              <a:rPr lang="id-ID" sz="1200" b="0" i="0" strike="noStrike" cap="none" spc="0" baseline="0" dirty="0" smtClean="0">
                <a:solidFill>
                  <a:srgbClr val="F3F3F3"/>
                </a:solidFill>
                <a:effectLst/>
                <a:latin typeface="Lato"/>
                <a:ea typeface="Lato"/>
                <a:cs typeface="Lato"/>
              </a:rPr>
              <a:t>Technology </a:t>
            </a:r>
            <a:r>
              <a:rPr lang="id-ID" sz="1200" b="0" i="0" strike="noStrike" cap="none" spc="0" baseline="0" dirty="0">
                <a:solidFill>
                  <a:srgbClr val="F3F3F3"/>
                </a:solidFill>
                <a:effectLst/>
                <a:latin typeface="Lato"/>
                <a:ea typeface="Lato"/>
                <a:cs typeface="Lato"/>
              </a:rPr>
              <a:t>Association® (AdvaMed®): </a:t>
            </a:r>
            <a:r>
              <a:rPr lang="id-ID" sz="1200" u="sng" dirty="0">
                <a:solidFill>
                  <a:schemeClr val="bg1"/>
                </a:solidFill>
                <a:latin typeface="Lato"/>
                <a:ea typeface="Calibri" panose="020F0502020204030204" pitchFamily="34" charset="0"/>
                <a:hlinkClick r:id="rId5" history="0"/>
              </a:rPr>
              <a:t>https://www.advamed.org/issues/ethics-compliance/global-distributor-compliance-toolkit</a:t>
            </a:r>
            <a:r>
              <a:rPr lang="id-ID" sz="1200" b="0" i="0" strike="noStrike" cap="none" spc="0" baseline="0" dirty="0">
                <a:solidFill>
                  <a:srgbClr val="F3F3F3"/>
                </a:solidFill>
                <a:effectLst/>
                <a:latin typeface="Lato"/>
                <a:ea typeface="Lato"/>
                <a:cs typeface="Lato"/>
              </a:rPr>
              <a:t> </a:t>
            </a:r>
            <a:endParaRPr lang="en-US" sz="1200" dirty="0">
              <a:solidFill>
                <a:schemeClr val="bg1"/>
              </a:solidFill>
              <a:effectLst/>
              <a:latin typeface="Calibri" panose="020F0502020204030204" pitchFamily="34" charset="0"/>
              <a:ea typeface="Calibri" panose="020F0502020204030204" pitchFamily="34" charset="0"/>
            </a:endParaRPr>
          </a:p>
          <a:p>
            <a:endParaRPr lang="en-US" sz="1200" dirty="0">
              <a:solidFill>
                <a:schemeClr val="bg1"/>
              </a:solidFill>
            </a:endParaRPr>
          </a:p>
        </p:txBody>
      </p:sp>
      <p:pic>
        <p:nvPicPr>
          <p:cNvPr id="3" name="Picture 2"/>
          <p:cNvPicPr>
            <a:picLocks noChangeAspect="1"/>
          </p:cNvPicPr>
          <p:nvPr/>
        </p:nvPicPr>
        <p:blipFill rotWithShape="1">
          <a:blip r:embed="rId6" cstate="print">
            <a:extLst>
              <a:ext uri="{28A0092B-C50C-407E-A947-70E740481C1C}">
                <a14:useLocalDpi xmlns:a14="http://schemas.microsoft.com/office/drawing/2010/main" val="0"/>
              </a:ext>
            </a:extLst>
          </a:blip>
          <a:srcRect l="31667"/>
          <a:stretch/>
        </p:blipFill>
        <p:spPr>
          <a:xfrm>
            <a:off x="7043749" y="4026059"/>
            <a:ext cx="1795451" cy="831691"/>
          </a:xfrm>
          <a:prstGeom prst="rect">
            <a:avLst/>
          </a:prstGeom>
        </p:spPr>
      </p:pic>
    </p:spTree>
    <p:custDataLst>
      <p:tags r:id="rId1"/>
    </p:custDataLst>
    <p:extLst>
      <p:ext uri="{BB962C8B-B14F-4D97-AF65-F5344CB8AC3E}">
        <p14:creationId xmlns:p14="http://schemas.microsoft.com/office/powerpoint/2010/main" val="264406168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A911FD4E-B7E5-8A4F-973B-3A6426F87E84}"/>
              </a:ext>
            </a:extLst>
          </p:cNvPr>
          <p:cNvSpPr>
            <a:spLocks noGrp="1"/>
          </p:cNvSpPr>
          <p:nvPr>
            <p:ph type="title"/>
          </p:nvPr>
        </p:nvSpPr>
        <p:spPr/>
        <p:txBody>
          <a:bodyPr/>
          <a:lstStyle/>
          <a:p>
            <a:r>
              <a:rPr lang="id-ID" sz="3400" b="1" i="0" strike="noStrike" cap="none" spc="0" baseline="0">
                <a:solidFill>
                  <a:srgbClr val="F3F3F3"/>
                </a:solidFill>
                <a:effectLst/>
                <a:latin typeface="Arial"/>
                <a:ea typeface="Arial"/>
                <a:cs typeface="Arial"/>
              </a:rPr>
              <a:t>Berbisnis dengan Integritas</a:t>
            </a:r>
          </a:p>
        </p:txBody>
      </p:sp>
      <p:sp>
        <p:nvSpPr>
          <p:cNvPr id="6" name="TextBox 5">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3991A0FB-3B98-D948-9F3E-653BD5240EF9}"/>
              </a:ext>
            </a:extLst>
          </p:cNvPr>
          <p:cNvSpPr txBox="1"/>
          <p:nvPr/>
        </p:nvSpPr>
        <p:spPr>
          <a:xfrm>
            <a:off x="433752" y="1733550"/>
            <a:ext cx="7414848" cy="3141886"/>
          </a:xfrm>
          <a:prstGeom prst="rect">
            <a:avLst/>
          </a:prstGeom>
          <a:noFill/>
        </p:spPr>
        <p:txBody>
          <a:bodyPr wrap="square" rtlCol="0">
            <a:spAutoFit/>
          </a:bodyPr>
          <a:lstStyle/>
          <a:p>
            <a:pPr>
              <a:lnSpc>
                <a:spcPct val="110000"/>
              </a:lnSpc>
              <a:spcAft>
                <a:spcPts val="1000"/>
              </a:spcAft>
            </a:pPr>
            <a:r>
              <a:rPr lang="id-ID" sz="1500" b="0" i="0" strike="noStrike" cap="none" spc="0" baseline="0" dirty="0">
                <a:solidFill>
                  <a:srgbClr val="F3F3F3"/>
                </a:solidFill>
                <a:effectLst/>
                <a:latin typeface="Arial"/>
                <a:ea typeface="Arial"/>
                <a:cs typeface="Arial"/>
              </a:rPr>
              <a:t>Industri kita diatur dengan ketat, sehingga penting untuk mengetahui dan mematuhi hukum di setiap negara tempat Anda berbisnis. Kepatuhan berarti tidak hanya mematuhi hukum, peraturan, kebijakan, dan aturan secara tersurat, melainkan juga secara tersirat. </a:t>
            </a:r>
          </a:p>
          <a:p>
            <a:pPr>
              <a:lnSpc>
                <a:spcPct val="110000"/>
              </a:lnSpc>
              <a:spcAft>
                <a:spcPts val="1000"/>
              </a:spcAft>
            </a:pPr>
            <a:r>
              <a:rPr lang="id-ID" sz="1500" b="0" i="0" strike="noStrike" cap="none" spc="0" baseline="0" dirty="0">
                <a:solidFill>
                  <a:srgbClr val="F3F3F3"/>
                </a:solidFill>
                <a:effectLst/>
                <a:latin typeface="Arial"/>
                <a:ea typeface="Arial"/>
                <a:cs typeface="Arial"/>
              </a:rPr>
              <a:t>Mengembangkan program kepatuhan yang efektif sangatlah penting untuk mempertahankan standar etika tertinggi dalam melaksanakan tugas bisnis, </a:t>
            </a:r>
            <a:r>
              <a:rPr lang="sr-Latn-RS" sz="1500" b="0" i="0" strike="noStrike" cap="none" spc="0" baseline="0" dirty="0" smtClean="0">
                <a:solidFill>
                  <a:srgbClr val="F3F3F3"/>
                </a:solidFill>
                <a:effectLst/>
                <a:latin typeface="Arial"/>
                <a:ea typeface="Arial"/>
                <a:cs typeface="Arial"/>
              </a:rPr>
              <a:t/>
            </a:r>
            <a:br>
              <a:rPr lang="sr-Latn-RS" sz="1500" b="0" i="0" strike="noStrike" cap="none" spc="0" baseline="0" dirty="0" smtClean="0">
                <a:solidFill>
                  <a:srgbClr val="F3F3F3"/>
                </a:solidFill>
                <a:effectLst/>
                <a:latin typeface="Arial"/>
                <a:ea typeface="Arial"/>
                <a:cs typeface="Arial"/>
              </a:rPr>
            </a:br>
            <a:r>
              <a:rPr lang="id-ID" sz="1500" b="0" i="0" strike="noStrike" cap="none" spc="0" baseline="0" dirty="0" smtClean="0">
                <a:solidFill>
                  <a:srgbClr val="F3F3F3"/>
                </a:solidFill>
                <a:effectLst/>
                <a:latin typeface="Arial"/>
                <a:ea typeface="Arial"/>
                <a:cs typeface="Arial"/>
              </a:rPr>
              <a:t>sembari </a:t>
            </a:r>
            <a:r>
              <a:rPr lang="id-ID" sz="1500" b="0" i="0" strike="noStrike" cap="none" spc="0" baseline="0" dirty="0">
                <a:solidFill>
                  <a:srgbClr val="F3F3F3"/>
                </a:solidFill>
                <a:effectLst/>
                <a:latin typeface="Arial"/>
                <a:ea typeface="Arial"/>
                <a:cs typeface="Arial"/>
              </a:rPr>
              <a:t>mematuhi seluruh undang-undang, aturan, dan peraturan yang berlaku. </a:t>
            </a:r>
          </a:p>
          <a:p>
            <a:pPr>
              <a:lnSpc>
                <a:spcPct val="110000"/>
              </a:lnSpc>
              <a:spcAft>
                <a:spcPts val="1000"/>
              </a:spcAft>
            </a:pPr>
            <a:r>
              <a:rPr lang="id-ID" sz="1500" b="0" i="0" strike="noStrike" cap="none" spc="0" baseline="0" dirty="0">
                <a:solidFill>
                  <a:srgbClr val="F3F3F3"/>
                </a:solidFill>
                <a:effectLst/>
                <a:latin typeface="Arial"/>
                <a:ea typeface="Arial"/>
                <a:cs typeface="Arial"/>
              </a:rPr>
              <a:t>Pelatihan ini dirancang untuk membantu Anda mengembangkan program kepatuhan yang efektif dalam menangani masalah antipenyuapan dan antikorupsi. Undang-undang antikorupsi tidak membedakan tindakan yang dilakukan oleh Perusahaan </a:t>
            </a:r>
            <a:r>
              <a:rPr lang="id-ID" sz="1500" b="0" i="0" strike="noStrike" cap="none" spc="-20" dirty="0">
                <a:solidFill>
                  <a:srgbClr val="F3F3F3"/>
                </a:solidFill>
                <a:effectLst/>
                <a:latin typeface="Arial"/>
                <a:ea typeface="Arial"/>
                <a:cs typeface="Arial"/>
              </a:rPr>
              <a:t>atau tindakan yang dilakukan oleh pihak ketiga yang bertindak atas nama Perusahaan.  </a:t>
            </a:r>
          </a:p>
        </p:txBody>
      </p:sp>
    </p:spTree>
    <p:custDataLst>
      <p:tags r:id="rId1"/>
    </p:custDataLst>
    <p:extLst>
      <p:ext uri="{BB962C8B-B14F-4D97-AF65-F5344CB8AC3E}">
        <p14:creationId xmlns:p14="http://schemas.microsoft.com/office/powerpoint/2010/main" val="213181559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A911FD4E-B7E5-8A4F-973B-3A6426F87E84}"/>
              </a:ext>
            </a:extLst>
          </p:cNvPr>
          <p:cNvSpPr>
            <a:spLocks noGrp="1"/>
          </p:cNvSpPr>
          <p:nvPr>
            <p:ph type="title"/>
          </p:nvPr>
        </p:nvSpPr>
        <p:spPr/>
        <p:txBody>
          <a:bodyPr/>
          <a:lstStyle/>
          <a:p>
            <a:r>
              <a:rPr lang="id-ID" sz="3400" b="1" i="0" strike="noStrike" cap="none" spc="0" baseline="0">
                <a:solidFill>
                  <a:srgbClr val="1F366A"/>
                </a:solidFill>
                <a:effectLst/>
                <a:latin typeface="Arial"/>
                <a:ea typeface="Arial"/>
                <a:cs typeface="Arial"/>
              </a:rPr>
              <a:t>Area Utama Kepatuhan Global</a:t>
            </a:r>
            <a:r>
              <a:rPr sz="3400"/>
              <a:t/>
            </a:r>
            <a:br>
              <a:rPr sz="3400"/>
            </a:br>
            <a:endParaRPr lang="en-US" sz="3400"/>
          </a:p>
        </p:txBody>
      </p:sp>
      <p:sp>
        <p:nvSpPr>
          <p:cNvPr id="2" name="Rectangle 1">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5A0C2C1F-3A79-714D-8C9F-D0A3FCC7E8BB}"/>
              </a:ext>
            </a:extLst>
          </p:cNvPr>
          <p:cNvSpPr/>
          <p:nvPr/>
        </p:nvSpPr>
        <p:spPr>
          <a:xfrm>
            <a:off x="294229" y="3552913"/>
            <a:ext cx="1153570" cy="594360"/>
          </a:xfrm>
          <a:prstGeom prst="rect">
            <a:avLst/>
          </a:prstGeom>
        </p:spPr>
        <p:txBody>
          <a:bodyPr wrap="square">
            <a:spAutoFit/>
          </a:bodyPr>
          <a:lstStyle/>
          <a:p>
            <a:pPr algn="ctr"/>
            <a:r>
              <a:rPr lang="id-ID" sz="1100" b="1" i="0" strike="noStrike" cap="none" spc="0" baseline="0">
                <a:solidFill>
                  <a:srgbClr val="1F366A"/>
                </a:solidFill>
                <a:effectLst/>
                <a:latin typeface="Arial"/>
                <a:ea typeface="Arial"/>
                <a:cs typeface="Arial"/>
              </a:rPr>
              <a:t>Mengenali Pejabat Pemerintah</a:t>
            </a:r>
          </a:p>
        </p:txBody>
      </p:sp>
      <p:sp>
        <p:nvSpPr>
          <p:cNvPr id="6" name="Rectangle 5">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DA10100A-3114-2643-96CE-B3571BFA2E4E}"/>
              </a:ext>
            </a:extLst>
          </p:cNvPr>
          <p:cNvSpPr/>
          <p:nvPr/>
        </p:nvSpPr>
        <p:spPr>
          <a:xfrm>
            <a:off x="1609003" y="3572922"/>
            <a:ext cx="1411631" cy="594360"/>
          </a:xfrm>
          <a:prstGeom prst="rect">
            <a:avLst/>
          </a:prstGeom>
        </p:spPr>
        <p:txBody>
          <a:bodyPr wrap="square">
            <a:spAutoFit/>
          </a:bodyPr>
          <a:lstStyle/>
          <a:p>
            <a:pPr algn="ctr"/>
            <a:r>
              <a:rPr lang="id-ID" sz="1100" b="1" i="0" strike="noStrike" cap="none" spc="0" baseline="0">
                <a:solidFill>
                  <a:srgbClr val="1F366A"/>
                </a:solidFill>
                <a:effectLst/>
                <a:latin typeface="Arial"/>
                <a:ea typeface="Arial"/>
                <a:cs typeface="Arial"/>
              </a:rPr>
              <a:t>Mengidentifikasi Konflik Kepentingan</a:t>
            </a:r>
          </a:p>
        </p:txBody>
      </p:sp>
      <p:sp>
        <p:nvSpPr>
          <p:cNvPr id="7" name="Rectangle 6">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4E2A9C94-059A-7446-8F90-CE0CC7739A54}"/>
              </a:ext>
            </a:extLst>
          </p:cNvPr>
          <p:cNvSpPr/>
          <p:nvPr/>
        </p:nvSpPr>
        <p:spPr>
          <a:xfrm>
            <a:off x="3079398" y="3562350"/>
            <a:ext cx="1427134" cy="594360"/>
          </a:xfrm>
          <a:prstGeom prst="rect">
            <a:avLst/>
          </a:prstGeom>
        </p:spPr>
        <p:txBody>
          <a:bodyPr wrap="square">
            <a:spAutoFit/>
          </a:bodyPr>
          <a:lstStyle/>
          <a:p>
            <a:pPr algn="ctr"/>
            <a:r>
              <a:rPr lang="id-ID" sz="1100" b="1" i="0" strike="noStrike" cap="none" spc="0" baseline="0">
                <a:solidFill>
                  <a:srgbClr val="1F366A"/>
                </a:solidFill>
                <a:effectLst/>
                <a:latin typeface="Arial"/>
                <a:ea typeface="Arial"/>
                <a:cs typeface="Arial"/>
              </a:rPr>
              <a:t>Mencegah Penyuapan &amp; Korupsi</a:t>
            </a:r>
          </a:p>
        </p:txBody>
      </p:sp>
      <p:sp>
        <p:nvSpPr>
          <p:cNvPr id="11" name="Rectangle 10">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C65EDBF8-F851-344C-8447-7521FAF0D49D}"/>
              </a:ext>
            </a:extLst>
          </p:cNvPr>
          <p:cNvSpPr/>
          <p:nvPr/>
        </p:nvSpPr>
        <p:spPr>
          <a:xfrm>
            <a:off x="4565297" y="3562350"/>
            <a:ext cx="1427127" cy="594360"/>
          </a:xfrm>
          <a:prstGeom prst="rect">
            <a:avLst/>
          </a:prstGeom>
        </p:spPr>
        <p:txBody>
          <a:bodyPr wrap="square">
            <a:spAutoFit/>
          </a:bodyPr>
          <a:lstStyle/>
          <a:p>
            <a:pPr algn="ctr"/>
            <a:r>
              <a:rPr lang="id-ID" sz="1100" b="1" i="0" strike="noStrike" cap="none" spc="0" baseline="0">
                <a:solidFill>
                  <a:srgbClr val="1F366A"/>
                </a:solidFill>
                <a:effectLst/>
                <a:latin typeface="Arial"/>
                <a:ea typeface="Arial"/>
                <a:cs typeface="Arial"/>
              </a:rPr>
              <a:t>Memelihara Pembukuan &amp; Catatan yang Baik</a:t>
            </a:r>
          </a:p>
        </p:txBody>
      </p:sp>
      <p:sp>
        <p:nvSpPr>
          <p:cNvPr id="12" name="Rectangle 11">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09E1A6C3-93F5-F14E-9FE5-61BC0F07AE62}"/>
              </a:ext>
            </a:extLst>
          </p:cNvPr>
          <p:cNvSpPr/>
          <p:nvPr/>
        </p:nvSpPr>
        <p:spPr>
          <a:xfrm>
            <a:off x="6051211" y="3552911"/>
            <a:ext cx="1427126" cy="929640"/>
          </a:xfrm>
          <a:prstGeom prst="rect">
            <a:avLst/>
          </a:prstGeom>
        </p:spPr>
        <p:txBody>
          <a:bodyPr wrap="square">
            <a:spAutoFit/>
          </a:bodyPr>
          <a:lstStyle/>
          <a:p>
            <a:pPr algn="ctr"/>
            <a:r>
              <a:rPr lang="id-ID" sz="1100" b="1" i="0" strike="noStrike" cap="none" spc="0" baseline="0" dirty="0">
                <a:solidFill>
                  <a:srgbClr val="1F366A"/>
                </a:solidFill>
                <a:effectLst/>
                <a:latin typeface="Arial"/>
                <a:ea typeface="Arial"/>
                <a:cs typeface="Arial"/>
              </a:rPr>
              <a:t>Berinteraksi dengan Tenaga Medis Profesional &amp; Pejabat Pemerintah</a:t>
            </a:r>
          </a:p>
        </p:txBody>
      </p:sp>
      <p:sp>
        <p:nvSpPr>
          <p:cNvPr id="13" name="Rectangle 12">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745E44C2-3543-A845-926B-274D5C7177B8}"/>
              </a:ext>
            </a:extLst>
          </p:cNvPr>
          <p:cNvSpPr/>
          <p:nvPr/>
        </p:nvSpPr>
        <p:spPr>
          <a:xfrm>
            <a:off x="7601803" y="3562350"/>
            <a:ext cx="1309463" cy="426720"/>
          </a:xfrm>
          <a:prstGeom prst="rect">
            <a:avLst/>
          </a:prstGeom>
        </p:spPr>
        <p:txBody>
          <a:bodyPr wrap="square">
            <a:spAutoFit/>
          </a:bodyPr>
          <a:lstStyle/>
          <a:p>
            <a:pPr algn="ctr"/>
            <a:r>
              <a:rPr lang="id-ID" sz="1100" b="1" i="0" strike="noStrike" cap="none" spc="0" baseline="0">
                <a:solidFill>
                  <a:srgbClr val="1F366A"/>
                </a:solidFill>
                <a:effectLst/>
                <a:latin typeface="Arial"/>
                <a:ea typeface="Arial"/>
                <a:cs typeface="Arial"/>
              </a:rPr>
              <a:t>Melaporkan Kekhawatiran</a:t>
            </a:r>
          </a:p>
        </p:txBody>
      </p:sp>
      <p:grpSp>
        <p:nvGrpSpPr>
          <p:cNvPr id="19" name="Group 1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C1157F3B-F675-9C43-B3A3-5117354D2B63}"/>
              </a:ext>
            </a:extLst>
          </p:cNvPr>
          <p:cNvGrpSpPr/>
          <p:nvPr/>
        </p:nvGrpSpPr>
        <p:grpSpPr>
          <a:xfrm>
            <a:off x="1564117" y="1924653"/>
            <a:ext cx="5943600" cy="2528504"/>
            <a:chOff x="1676400" y="1885950"/>
            <a:chExt cx="5943600" cy="2819400"/>
          </a:xfrm>
        </p:grpSpPr>
        <p:cxnSp>
          <p:nvCxnSpPr>
            <p:cNvPr id="14" name="Straight Connector 1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00EC3952-C1AC-7444-97FA-4FB3B8C7DE17}"/>
                </a:ext>
              </a:extLst>
            </p:cNvPr>
            <p:cNvCxnSpPr/>
            <p:nvPr/>
          </p:nvCxnSpPr>
          <p:spPr>
            <a:xfrm flipH="1">
              <a:off x="16764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987A718A-AA8F-2B42-AFF3-867F69951F75}"/>
                </a:ext>
              </a:extLst>
            </p:cNvPr>
            <p:cNvCxnSpPr/>
            <p:nvPr/>
          </p:nvCxnSpPr>
          <p:spPr>
            <a:xfrm flipH="1">
              <a:off x="31623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2FB7E8ED-BCE3-E54D-B2D3-6D4556929995}"/>
                </a:ext>
              </a:extLst>
            </p:cNvPr>
            <p:cNvCxnSpPr/>
            <p:nvPr/>
          </p:nvCxnSpPr>
          <p:spPr>
            <a:xfrm flipH="1">
              <a:off x="46482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940D8BB4-0F03-5A49-8F20-C0F27B648EAC}"/>
                </a:ext>
              </a:extLst>
            </p:cNvPr>
            <p:cNvCxnSpPr/>
            <p:nvPr/>
          </p:nvCxnSpPr>
          <p:spPr>
            <a:xfrm flipH="1">
              <a:off x="61341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E6E4D730-403D-4E43-8993-3545308A3996}"/>
                </a:ext>
              </a:extLst>
            </p:cNvPr>
            <p:cNvCxnSpPr/>
            <p:nvPr/>
          </p:nvCxnSpPr>
          <p:spPr>
            <a:xfrm flipH="1">
              <a:off x="76200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grpSp>
      <p:pic>
        <p:nvPicPr>
          <p:cNvPr id="23" name="Picture 22" descr="Icon&#10;&#10;Description automatically generated">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1A6DD6E8-BAEE-8547-85C5-7254CA1ABA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2190750"/>
            <a:ext cx="1284828" cy="1284828"/>
          </a:xfrm>
          <a:prstGeom prst="rect">
            <a:avLst/>
          </a:prstGeom>
        </p:spPr>
      </p:pic>
      <p:pic>
        <p:nvPicPr>
          <p:cNvPr id="24" name="Picture 2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E5828097-5A1E-F340-9BD0-22F9D25823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00000">
            <a:off x="1672404" y="2190750"/>
            <a:ext cx="1284828" cy="1284828"/>
          </a:xfrm>
          <a:prstGeom prst="rect">
            <a:avLst/>
          </a:prstGeom>
        </p:spPr>
      </p:pic>
      <p:pic>
        <p:nvPicPr>
          <p:cNvPr id="25" name="Picture 2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7E815C55-6692-FA4A-AC7C-D4ED2A71B1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0551" y="2258171"/>
            <a:ext cx="1284828" cy="1284828"/>
          </a:xfrm>
          <a:prstGeom prst="rect">
            <a:avLst/>
          </a:prstGeom>
        </p:spPr>
      </p:pic>
      <p:pic>
        <p:nvPicPr>
          <p:cNvPr id="26" name="Picture 25">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37CEA37D-9D97-D34A-8E56-4E0A1C17C6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30588" y="2190750"/>
            <a:ext cx="1284828" cy="1284828"/>
          </a:xfrm>
          <a:prstGeom prst="rect">
            <a:avLst/>
          </a:prstGeom>
        </p:spPr>
      </p:pic>
      <p:pic>
        <p:nvPicPr>
          <p:cNvPr id="27" name="Picture 26">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9B459509-B0C0-EC44-88F8-B5D176E671A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16487" y="2190750"/>
            <a:ext cx="1284828" cy="1284828"/>
          </a:xfrm>
          <a:prstGeom prst="rect">
            <a:avLst/>
          </a:prstGeom>
        </p:spPr>
      </p:pic>
      <p:pic>
        <p:nvPicPr>
          <p:cNvPr id="28" name="Picture 27">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D14C9DAC-3184-9D4B-8231-925932109C5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14120" y="2190750"/>
            <a:ext cx="1284828" cy="1284828"/>
          </a:xfrm>
          <a:prstGeom prst="rect">
            <a:avLst/>
          </a:prstGeom>
        </p:spPr>
      </p:pic>
    </p:spTree>
    <p:custDataLst>
      <p:tags r:id="rId1"/>
    </p:custDataLst>
    <p:extLst>
      <p:ext uri="{BB962C8B-B14F-4D97-AF65-F5344CB8AC3E}">
        <p14:creationId xmlns:p14="http://schemas.microsoft.com/office/powerpoint/2010/main" val="220549319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Mengenali Pejabat Pemerintah</a:t>
            </a:r>
            <a:endParaRPr lang="en-US" sz="2600"/>
          </a:p>
        </p:txBody>
      </p:sp>
      <p:sp>
        <p:nvSpPr>
          <p:cNvPr id="8" name="TextBox 7">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1C8C89E8-59C8-5749-9887-E81E03073D15}"/>
              </a:ext>
            </a:extLst>
          </p:cNvPr>
          <p:cNvSpPr txBox="1"/>
          <p:nvPr/>
        </p:nvSpPr>
        <p:spPr>
          <a:xfrm>
            <a:off x="371707" y="1581150"/>
            <a:ext cx="5029200" cy="2971800"/>
          </a:xfrm>
          <a:prstGeom prst="rect">
            <a:avLst/>
          </a:prstGeom>
          <a:noFill/>
        </p:spPr>
        <p:txBody>
          <a:bodyPr wrap="square" rtlCol="0">
            <a:spAutoFit/>
          </a:bodyPr>
          <a:lstStyle/>
          <a:p>
            <a:pPr>
              <a:spcAft>
                <a:spcPts val="500"/>
              </a:spcAft>
            </a:pPr>
            <a:r>
              <a:rPr lang="id-ID" sz="2100" b="0" i="0" strike="noStrike" cap="none" spc="0" baseline="0" dirty="0">
                <a:solidFill>
                  <a:srgbClr val="181818"/>
                </a:solidFill>
                <a:effectLst/>
                <a:latin typeface="Arial"/>
                <a:ea typeface="Arial"/>
                <a:cs typeface="Arial"/>
              </a:rPr>
              <a:t>Pejabat Pemerintah adalah:</a:t>
            </a:r>
            <a:r>
              <a:rPr lang="id-ID" sz="2100" b="0" i="0" strike="noStrike" cap="none" spc="0" baseline="0" dirty="0">
                <a:solidFill>
                  <a:srgbClr val="006D6F"/>
                </a:solidFill>
                <a:effectLst/>
                <a:latin typeface="Arial"/>
                <a:ea typeface="Arial"/>
                <a:cs typeface="Arial"/>
              </a:rPr>
              <a:t> </a:t>
            </a:r>
            <a:r>
              <a:rPr lang="id-ID" sz="2100" b="0" i="0" strike="noStrike" cap="none" spc="0" baseline="0" dirty="0">
                <a:solidFill>
                  <a:srgbClr val="181818"/>
                </a:solidFill>
                <a:effectLst/>
                <a:latin typeface="Arial"/>
                <a:ea typeface="Arial"/>
                <a:cs typeface="Arial"/>
              </a:rPr>
              <a:t>Setiap pejabat atau karyawan lembaga pemerintah ataupun unit pemerintah </a:t>
            </a:r>
            <a:r>
              <a:rPr lang="sr-Latn-RS" sz="2100" b="0" i="0" strike="noStrike" cap="none" spc="0" baseline="0" dirty="0" smtClean="0">
                <a:solidFill>
                  <a:srgbClr val="181818"/>
                </a:solidFill>
                <a:effectLst/>
                <a:latin typeface="Arial"/>
                <a:ea typeface="Arial"/>
                <a:cs typeface="Arial"/>
              </a:rPr>
              <a:t/>
            </a:r>
            <a:br>
              <a:rPr lang="sr-Latn-RS" sz="2100" b="0" i="0" strike="noStrike" cap="none" spc="0" baseline="0" dirty="0" smtClean="0">
                <a:solidFill>
                  <a:srgbClr val="181818"/>
                </a:solidFill>
                <a:effectLst/>
                <a:latin typeface="Arial"/>
                <a:ea typeface="Arial"/>
                <a:cs typeface="Arial"/>
              </a:rPr>
            </a:br>
            <a:r>
              <a:rPr lang="id-ID" sz="2100" b="0" i="0" strike="noStrike" cap="none" spc="0" baseline="0" dirty="0" smtClean="0">
                <a:solidFill>
                  <a:srgbClr val="181818"/>
                </a:solidFill>
                <a:effectLst/>
                <a:latin typeface="Arial"/>
                <a:ea typeface="Arial"/>
                <a:cs typeface="Arial"/>
              </a:rPr>
              <a:t>lain </a:t>
            </a:r>
            <a:r>
              <a:rPr lang="id-ID" sz="2100" b="0" i="0" strike="noStrike" cap="none" spc="0" baseline="0" dirty="0">
                <a:solidFill>
                  <a:srgbClr val="181818"/>
                </a:solidFill>
                <a:effectLst/>
                <a:latin typeface="Arial"/>
                <a:ea typeface="Arial"/>
                <a:cs typeface="Arial"/>
              </a:rPr>
              <a:t>atau organisasi publik internasional, beserta pejabat dan karyawan perusahaan yang dimiliki pemerintah atau perusahaan yang secara substansial dikendalikan oleh pemerintah tersebut.</a:t>
            </a:r>
          </a:p>
        </p:txBody>
      </p:sp>
      <p:sp>
        <p:nvSpPr>
          <p:cNvPr id="9" name="TextBox 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pic>
        <p:nvPicPr>
          <p:cNvPr id="10" name="Picture 9">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796593FC-F528-5E42-934A-1FF94446BACF}"/>
              </a:ext>
            </a:extLst>
          </p:cNvPr>
          <p:cNvPicPr>
            <a:picLocks noChangeAspect="1"/>
          </p:cNvPicPr>
          <p:nvPr/>
        </p:nvPicPr>
        <p:blipFill>
          <a:blip r:embed="rId4">
            <a:alphaModFix amt="10000"/>
            <a:extLst>
              <a:ext uri="{28A0092B-C50C-407E-A947-70E740481C1C}">
                <a14:useLocalDpi xmlns:a14="http://schemas.microsoft.com/office/drawing/2010/main" val="0"/>
              </a:ext>
            </a:extLst>
          </a:blip>
          <a:srcRect l="-5000" t="-1667" r="20000" b="18751"/>
          <a:stretch>
            <a:fillRect/>
          </a:stretch>
        </p:blipFill>
        <p:spPr>
          <a:xfrm>
            <a:off x="5257800" y="1352550"/>
            <a:ext cx="3886200" cy="3790950"/>
          </a:xfrm>
          <a:prstGeom prst="rect">
            <a:avLst/>
          </a:prstGeom>
        </p:spPr>
      </p:pic>
    </p:spTree>
    <p:custDataLst>
      <p:tags r:id="rId1"/>
    </p:custDataLst>
    <p:extLst>
      <p:ext uri="{BB962C8B-B14F-4D97-AF65-F5344CB8AC3E}">
        <p14:creationId xmlns:p14="http://schemas.microsoft.com/office/powerpoint/2010/main" val="89194658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1EB4D920-BBAC-C844-80FA-ACC6E93BE70D}"/>
              </a:ext>
            </a:extLst>
          </p:cNvPr>
          <p:cNvPicPr>
            <a:picLocks noChangeAspect="1"/>
          </p:cNvPicPr>
          <p:nvPr/>
        </p:nvPicPr>
        <p:blipFill>
          <a:blip r:embed="rId3">
            <a:alphaModFix amt="8000"/>
            <a:extLst>
              <a:ext uri="{28A0092B-C50C-407E-A947-70E740481C1C}">
                <a14:useLocalDpi xmlns:a14="http://schemas.microsoft.com/office/drawing/2010/main" val="0"/>
              </a:ext>
            </a:extLst>
          </a:blip>
          <a:srcRect t="1225" b="1225"/>
          <a:stretch>
            <a:fillRect/>
          </a:stretch>
        </p:blipFill>
        <p:spPr>
          <a:xfrm rot="2700000">
            <a:off x="4512294" y="1038761"/>
            <a:ext cx="5486400" cy="5351983"/>
          </a:xfrm>
          <a:prstGeom prst="rect">
            <a:avLst/>
          </a:prstGeom>
        </p:spPr>
      </p:pic>
      <p:sp>
        <p:nvSpPr>
          <p:cNvPr id="7" name="Tit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4CD61B06-0A86-8D41-A79B-5B82B28B2EC0}"/>
              </a:ext>
            </a:extLst>
          </p:cNvPr>
          <p:cNvSpPr txBox="1"/>
          <p:nvPr/>
        </p:nvSpPr>
        <p:spPr>
          <a:xfrm>
            <a:off x="381000" y="829310"/>
            <a:ext cx="70104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dirty="0">
                <a:solidFill>
                  <a:srgbClr val="1F366A"/>
                </a:solidFill>
                <a:effectLst/>
                <a:latin typeface="Arial"/>
                <a:ea typeface="Arial"/>
                <a:cs typeface="Arial"/>
              </a:rPr>
              <a:t>Mengidentifikasi Konflik Kepentingan</a:t>
            </a:r>
          </a:p>
        </p:txBody>
      </p:sp>
      <p:sp>
        <p:nvSpPr>
          <p:cNvPr id="8" name="TextBox 7">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1C8C89E8-59C8-5749-9887-E81E03073D15}"/>
              </a:ext>
            </a:extLst>
          </p:cNvPr>
          <p:cNvSpPr txBox="1"/>
          <p:nvPr/>
        </p:nvSpPr>
        <p:spPr>
          <a:xfrm>
            <a:off x="371706" y="1438910"/>
            <a:ext cx="8315093" cy="3799840"/>
          </a:xfrm>
          <a:prstGeom prst="rect">
            <a:avLst/>
          </a:prstGeom>
          <a:noFill/>
        </p:spPr>
        <p:txBody>
          <a:bodyPr wrap="square" rtlCol="0">
            <a:spAutoFit/>
          </a:bodyPr>
          <a:lstStyle/>
          <a:p>
            <a:pPr marL="285750" indent="-285750">
              <a:spcAft>
                <a:spcPts val="1000"/>
              </a:spcAft>
              <a:buClr>
                <a:schemeClr val="accent2"/>
              </a:buClr>
              <a:buFont typeface="Arial" panose="020B0604020202020204" pitchFamily="34" charset="0"/>
              <a:buChar char="•"/>
            </a:pPr>
            <a:r>
              <a:rPr lang="id-ID" sz="1450" b="0" i="0" strike="noStrike" cap="none" spc="0" baseline="0" dirty="0">
                <a:solidFill>
                  <a:srgbClr val="181818"/>
                </a:solidFill>
                <a:effectLst/>
                <a:latin typeface="Arial"/>
                <a:ea typeface="Arial"/>
                <a:cs typeface="Arial"/>
              </a:rPr>
              <a:t>Apa itu Konflik Kepentingan? Konflik antara kepentingan pribadi dan tanggung jawab resmi atau bisnis seseorang. Konflik ini berarti keputusan bisnis seseorang mungkin telah disusupi oleh harapan keuntungan pribadi.</a:t>
            </a:r>
          </a:p>
          <a:p>
            <a:pPr marL="285750" indent="-285750">
              <a:spcAft>
                <a:spcPts val="500"/>
              </a:spcAft>
              <a:buClr>
                <a:schemeClr val="accent2"/>
              </a:buClr>
              <a:buFont typeface="Arial" panose="020B0604020202020204" pitchFamily="34" charset="0"/>
              <a:buChar char="•"/>
            </a:pPr>
            <a:r>
              <a:rPr lang="id-ID" sz="1450" b="0" i="0" strike="noStrike" cap="none" spc="0" baseline="0" dirty="0">
                <a:solidFill>
                  <a:srgbClr val="181818"/>
                </a:solidFill>
                <a:effectLst/>
                <a:latin typeface="Arial"/>
                <a:ea typeface="Arial"/>
                <a:cs typeface="Arial"/>
              </a:rPr>
              <a:t>Inilah contoh konflik kepentingan yang dapat kita </a:t>
            </a:r>
            <a:r>
              <a:rPr lang="id-ID" sz="1450" b="1" i="0" strike="noStrike" cap="none" spc="0" baseline="0" dirty="0">
                <a:solidFill>
                  <a:srgbClr val="181818"/>
                </a:solidFill>
                <a:effectLst/>
                <a:latin typeface="Arial"/>
                <a:ea typeface="Arial"/>
                <a:cs typeface="Arial"/>
              </a:rPr>
              <a:t>hindari</a:t>
            </a:r>
            <a:r>
              <a:rPr lang="id-ID" sz="1450" b="0" i="0" strike="noStrike" cap="none" spc="0" baseline="0" dirty="0">
                <a:solidFill>
                  <a:srgbClr val="181818"/>
                </a:solidFill>
                <a:effectLst/>
                <a:latin typeface="Arial"/>
                <a:ea typeface="Arial"/>
                <a:cs typeface="Arial"/>
              </a:rPr>
              <a:t>:</a:t>
            </a:r>
          </a:p>
          <a:p>
            <a:pPr marL="742904" lvl="1" indent="-285750">
              <a:spcAft>
                <a:spcPts val="500"/>
              </a:spcAft>
              <a:buClr>
                <a:schemeClr val="accent2"/>
              </a:buClr>
              <a:buFont typeface="Arial" panose="020B0604020202020204" pitchFamily="34" charset="0"/>
              <a:buChar char="•"/>
            </a:pPr>
            <a:r>
              <a:rPr lang="id-ID" sz="1450" b="0" i="0" strike="noStrike" cap="none" spc="0" baseline="0" dirty="0">
                <a:solidFill>
                  <a:srgbClr val="181818"/>
                </a:solidFill>
                <a:effectLst/>
                <a:latin typeface="Arial"/>
                <a:ea typeface="Arial"/>
                <a:cs typeface="Arial"/>
              </a:rPr>
              <a:t>Memberikan jamuan atau hadiah untuk memengaruhi keputusan bagi atau atas nama perusahaan Anda atau Mitra </a:t>
            </a:r>
            <a:r>
              <a:rPr lang="id-ID" sz="1450" b="0" i="0" strike="noStrike" cap="none" spc="0" baseline="0" dirty="0" smtClean="0">
                <a:solidFill>
                  <a:srgbClr val="181818"/>
                </a:solidFill>
                <a:effectLst/>
                <a:latin typeface="Arial"/>
                <a:ea typeface="Arial"/>
                <a:cs typeface="Arial"/>
              </a:rPr>
              <a:t>Bisnis</a:t>
            </a:r>
            <a:r>
              <a:rPr lang="en-US" sz="1450" b="0" i="0" strike="noStrike" cap="none" spc="0" baseline="0" dirty="0" smtClean="0">
                <a:solidFill>
                  <a:srgbClr val="181818"/>
                </a:solidFill>
                <a:effectLst/>
                <a:latin typeface="Arial"/>
                <a:ea typeface="Arial"/>
                <a:cs typeface="Arial"/>
              </a:rPr>
              <a:t>.</a:t>
            </a:r>
            <a:r>
              <a:rPr lang="id-ID" sz="1450" b="0" i="0" strike="noStrike" cap="none" spc="0" baseline="0" dirty="0" smtClean="0">
                <a:solidFill>
                  <a:srgbClr val="181818"/>
                </a:solidFill>
                <a:effectLst/>
                <a:latin typeface="Arial"/>
                <a:ea typeface="Arial"/>
                <a:cs typeface="Arial"/>
              </a:rPr>
              <a:t> </a:t>
            </a:r>
            <a:endParaRPr lang="id-ID" sz="1450" b="0" i="0" strike="noStrike" cap="none" spc="0" baseline="0" dirty="0">
              <a:solidFill>
                <a:srgbClr val="181818"/>
              </a:solidFill>
              <a:effectLst/>
              <a:latin typeface="Arial"/>
              <a:ea typeface="Arial"/>
              <a:cs typeface="Arial"/>
            </a:endParaRPr>
          </a:p>
          <a:p>
            <a:pPr marL="742904" lvl="1" indent="-285750">
              <a:spcAft>
                <a:spcPts val="500"/>
              </a:spcAft>
              <a:buClr>
                <a:schemeClr val="accent2"/>
              </a:buClr>
              <a:buFont typeface="Arial" panose="020B0604020202020204" pitchFamily="34" charset="0"/>
              <a:buChar char="•"/>
            </a:pPr>
            <a:r>
              <a:rPr lang="id-ID" sz="1450" b="0" i="0" strike="noStrike" cap="none" spc="0" baseline="0" dirty="0">
                <a:solidFill>
                  <a:srgbClr val="181818"/>
                </a:solidFill>
                <a:effectLst/>
                <a:latin typeface="Arial"/>
                <a:ea typeface="Arial"/>
                <a:cs typeface="Arial"/>
              </a:rPr>
              <a:t>Menyalahgunakan posisi, sumber daya perusahaan, atau informasi perusahaan untuk keuntungan </a:t>
            </a:r>
            <a:r>
              <a:rPr lang="id-ID" sz="1450" b="0" i="0" strike="noStrike" cap="none" spc="0" baseline="0" dirty="0" smtClean="0">
                <a:solidFill>
                  <a:srgbClr val="181818"/>
                </a:solidFill>
                <a:effectLst/>
                <a:latin typeface="Arial"/>
                <a:ea typeface="Arial"/>
                <a:cs typeface="Arial"/>
              </a:rPr>
              <a:t>pribadi</a:t>
            </a:r>
            <a:r>
              <a:rPr lang="en-US" sz="1450" b="0" i="0" strike="noStrike" cap="none" spc="0" baseline="0" dirty="0" smtClean="0">
                <a:solidFill>
                  <a:srgbClr val="181818"/>
                </a:solidFill>
                <a:effectLst/>
                <a:latin typeface="Arial"/>
                <a:ea typeface="Arial"/>
                <a:cs typeface="Arial"/>
              </a:rPr>
              <a:t>.</a:t>
            </a:r>
            <a:endParaRPr lang="id-ID" sz="1450" b="0" i="0" strike="noStrike" cap="none" spc="0" baseline="0" dirty="0">
              <a:solidFill>
                <a:srgbClr val="181818"/>
              </a:solidFill>
              <a:effectLst/>
              <a:latin typeface="Arial"/>
              <a:ea typeface="Arial"/>
              <a:cs typeface="Arial"/>
            </a:endParaRPr>
          </a:p>
          <a:p>
            <a:pPr marL="742904" lvl="1" indent="-285750">
              <a:spcAft>
                <a:spcPts val="1000"/>
              </a:spcAft>
              <a:buClr>
                <a:schemeClr val="accent2"/>
              </a:buClr>
              <a:buFont typeface="Arial" panose="020B0604020202020204" pitchFamily="34" charset="0"/>
              <a:buChar char="•"/>
            </a:pPr>
            <a:r>
              <a:rPr lang="id-ID" sz="1450" b="0" i="0" strike="noStrike" cap="none" spc="0" baseline="0" dirty="0">
                <a:solidFill>
                  <a:srgbClr val="181818"/>
                </a:solidFill>
                <a:effectLst/>
                <a:latin typeface="Arial"/>
                <a:ea typeface="Arial"/>
                <a:cs typeface="Arial"/>
              </a:rPr>
              <a:t>Menjalin kontrak dengan pemasok yang dimiliki oleh kerabat karyawan yang terlibat dalam proses pengambilan </a:t>
            </a:r>
            <a:r>
              <a:rPr lang="id-ID" sz="1450" b="0" i="0" strike="noStrike" cap="none" spc="0" baseline="0" dirty="0" smtClean="0">
                <a:solidFill>
                  <a:srgbClr val="181818"/>
                </a:solidFill>
                <a:effectLst/>
                <a:latin typeface="Arial"/>
                <a:ea typeface="Arial"/>
                <a:cs typeface="Arial"/>
              </a:rPr>
              <a:t>keputusan</a:t>
            </a:r>
            <a:r>
              <a:rPr lang="en-US" sz="1450" b="0" i="0" strike="noStrike" cap="none" spc="0" baseline="0" dirty="0" smtClean="0">
                <a:solidFill>
                  <a:srgbClr val="181818"/>
                </a:solidFill>
                <a:effectLst/>
                <a:latin typeface="Arial"/>
                <a:ea typeface="Arial"/>
                <a:cs typeface="Arial"/>
              </a:rPr>
              <a:t>.</a:t>
            </a:r>
            <a:endParaRPr lang="id-ID" sz="1450" b="0" i="0" strike="noStrike" cap="none" spc="0" baseline="0" dirty="0">
              <a:solidFill>
                <a:srgbClr val="181818"/>
              </a:solidFill>
              <a:effectLst/>
              <a:latin typeface="Arial"/>
              <a:ea typeface="Arial"/>
              <a:cs typeface="Arial"/>
            </a:endParaRPr>
          </a:p>
          <a:p>
            <a:pPr marL="285750" indent="-285750">
              <a:spcAft>
                <a:spcPts val="500"/>
              </a:spcAft>
              <a:buClr>
                <a:schemeClr val="accent2"/>
              </a:buClr>
              <a:buFont typeface="Arial" panose="020B0604020202020204" pitchFamily="34" charset="0"/>
              <a:buChar char="•"/>
            </a:pPr>
            <a:r>
              <a:rPr lang="id-ID" sz="1450" b="0" i="0" strike="noStrike" cap="none" spc="0" baseline="0" dirty="0">
                <a:solidFill>
                  <a:srgbClr val="181818"/>
                </a:solidFill>
                <a:effectLst/>
                <a:latin typeface="Arial"/>
                <a:ea typeface="Arial"/>
                <a:cs typeface="Arial"/>
              </a:rPr>
              <a:t>Kandidat untuk posisi apa pun harus mengungkapkan segala konflik kepentingan aktual atau potensi konflik kepentingan kepada bagian Manajemen, Kepatuhan, Sumber Daya Manusia, atau Hukum.</a:t>
            </a:r>
          </a:p>
          <a:p>
            <a:pPr>
              <a:spcAft>
                <a:spcPts val="500"/>
              </a:spcAft>
            </a:pPr>
            <a:endParaRPr lang="en-US" sz="1450" dirty="0">
              <a:solidFill>
                <a:schemeClr val="bg1">
                  <a:lumMod val="10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pic>
        <p:nvPicPr>
          <p:cNvPr id="10" name="Picture 9">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E2BF95B0-4144-A848-B094-35FAF05BC3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00000">
            <a:off x="7086600" y="201168"/>
            <a:ext cx="544167" cy="544167"/>
          </a:xfrm>
          <a:prstGeom prst="rect">
            <a:avLst/>
          </a:prstGeom>
        </p:spPr>
      </p:pic>
    </p:spTree>
    <p:custDataLst>
      <p:tags r:id="rId1"/>
    </p:custDataLst>
    <p:extLst>
      <p:ext uri="{BB962C8B-B14F-4D97-AF65-F5344CB8AC3E}">
        <p14:creationId xmlns:p14="http://schemas.microsoft.com/office/powerpoint/2010/main" val="52159935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Mencegah Penyuapan &amp; Korupsi</a:t>
            </a:r>
          </a:p>
        </p:txBody>
      </p:sp>
      <p:sp>
        <p:nvSpPr>
          <p:cNvPr id="8" name="TextBox 7">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1C8C89E8-59C8-5749-9887-E81E03073D15}"/>
              </a:ext>
            </a:extLst>
          </p:cNvPr>
          <p:cNvSpPr txBox="1"/>
          <p:nvPr/>
        </p:nvSpPr>
        <p:spPr>
          <a:xfrm>
            <a:off x="381001" y="1581150"/>
            <a:ext cx="5791199" cy="2677656"/>
          </a:xfrm>
          <a:prstGeom prst="rect">
            <a:avLst/>
          </a:prstGeom>
          <a:noFill/>
        </p:spPr>
        <p:txBody>
          <a:bodyPr wrap="square" numCol="1" rtlCol="0">
            <a:spAutoFit/>
          </a:bodyPr>
          <a:lstStyle/>
          <a:p>
            <a:pPr>
              <a:spcAft>
                <a:spcPts val="1000"/>
              </a:spcAft>
            </a:pPr>
            <a:r>
              <a:rPr lang="id-ID" sz="2100" b="0" i="0" strike="noStrike" cap="none" spc="0" baseline="0" dirty="0">
                <a:solidFill>
                  <a:srgbClr val="181818"/>
                </a:solidFill>
                <a:effectLst/>
                <a:latin typeface="Arial"/>
                <a:ea typeface="Arial"/>
                <a:cs typeface="Arial"/>
              </a:rPr>
              <a:t>Penyuapan dan korupsi adalah masalah global serta dianggap serius oleh pemerintah di seluruh dunia. Penyuapan Pejabat Pemerintah adalah tindak pidana menurut undang-undang dan peraturan setempat dan internasional, misalnya Undang-Undang Penyuapan Inggris dan Undang-Undang Praktik Korupsi Luar Negeri A.S.</a:t>
            </a:r>
          </a:p>
        </p:txBody>
      </p:sp>
      <p:sp>
        <p:nvSpPr>
          <p:cNvPr id="9" name="TextBox 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pic>
        <p:nvPicPr>
          <p:cNvPr id="10" name="Picture 9">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796593FC-F528-5E42-934A-1FF94446BACF}"/>
              </a:ext>
            </a:extLst>
          </p:cNvPr>
          <p:cNvPicPr>
            <a:picLocks noChangeAspect="1"/>
          </p:cNvPicPr>
          <p:nvPr/>
        </p:nvPicPr>
        <p:blipFill>
          <a:blip r:embed="rId4">
            <a:alphaModFix amt="8000"/>
            <a:extLst>
              <a:ext uri="{28A0092B-C50C-407E-A947-70E740481C1C}">
                <a14:useLocalDpi xmlns:a14="http://schemas.microsoft.com/office/drawing/2010/main" val="0"/>
              </a:ext>
            </a:extLst>
          </a:blip>
          <a:srcRect t="1225" r="23333" b="22525"/>
          <a:stretch>
            <a:fillRect/>
          </a:stretch>
        </p:blipFill>
        <p:spPr>
          <a:xfrm>
            <a:off x="5638800" y="1657350"/>
            <a:ext cx="3505200" cy="3486150"/>
          </a:xfrm>
          <a:prstGeom prst="rect">
            <a:avLst/>
          </a:prstGeom>
        </p:spPr>
      </p:pic>
    </p:spTree>
    <p:custDataLst>
      <p:tags r:id="rId1"/>
    </p:custDataLst>
    <p:extLst>
      <p:ext uri="{BB962C8B-B14F-4D97-AF65-F5344CB8AC3E}">
        <p14:creationId xmlns:p14="http://schemas.microsoft.com/office/powerpoint/2010/main" val="3304922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Mencegah Penyuapan &amp; Korupsi</a:t>
            </a:r>
          </a:p>
        </p:txBody>
      </p:sp>
      <p:sp>
        <p:nvSpPr>
          <p:cNvPr id="8" name="TextBox 7">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1C8C89E8-59C8-5749-9887-E81E03073D15}"/>
              </a:ext>
            </a:extLst>
          </p:cNvPr>
          <p:cNvSpPr txBox="1"/>
          <p:nvPr/>
        </p:nvSpPr>
        <p:spPr>
          <a:xfrm>
            <a:off x="381001" y="1581150"/>
            <a:ext cx="3505199" cy="3308598"/>
          </a:xfrm>
          <a:prstGeom prst="rect">
            <a:avLst/>
          </a:prstGeom>
          <a:noFill/>
        </p:spPr>
        <p:txBody>
          <a:bodyPr wrap="square" numCol="1" rtlCol="0">
            <a:spAutoFit/>
          </a:bodyPr>
          <a:lstStyle/>
          <a:p>
            <a:pPr>
              <a:spcAft>
                <a:spcPts val="500"/>
              </a:spcAft>
            </a:pPr>
            <a:r>
              <a:rPr lang="id-ID" sz="1900" b="0" i="0" strike="noStrike" cap="none" spc="0" baseline="0" dirty="0">
                <a:solidFill>
                  <a:srgbClr val="181818"/>
                </a:solidFill>
                <a:effectLst/>
                <a:latin typeface="Arial"/>
                <a:ea typeface="Arial"/>
                <a:cs typeface="Arial"/>
              </a:rPr>
              <a:t>Korupsi tidak terbatas pada penyuapan. Undang-undang antikorupsi global dan setempat melarang kegiatan yang termasuk, namun tidak terbatas pada, penggelapan, pemerasan, dan perekrutan atau kenaikan jabatan pihak tertentu untuk memperoleh keuntungan pribadi atau politik.</a:t>
            </a:r>
            <a:endParaRPr lang="en-US" sz="1900" dirty="0">
              <a:solidFill>
                <a:schemeClr val="bg1">
                  <a:lumMod val="10000"/>
                </a:schemeClr>
              </a:solidFill>
            </a:endParaRPr>
          </a:p>
        </p:txBody>
      </p:sp>
      <p:sp>
        <p:nvSpPr>
          <p:cNvPr id="9" name="TextBox 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pic>
        <p:nvPicPr>
          <p:cNvPr id="10" name="Picture 9">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796593FC-F528-5E42-934A-1FF94446BACF}"/>
              </a:ext>
            </a:extLst>
          </p:cNvPr>
          <p:cNvPicPr>
            <a:picLocks noChangeAspect="1"/>
          </p:cNvPicPr>
          <p:nvPr/>
        </p:nvPicPr>
        <p:blipFill>
          <a:blip r:embed="rId4">
            <a:alphaModFix amt="8000"/>
            <a:extLst>
              <a:ext uri="{28A0092B-C50C-407E-A947-70E740481C1C}">
                <a14:useLocalDpi xmlns:a14="http://schemas.microsoft.com/office/drawing/2010/main" val="0"/>
              </a:ext>
            </a:extLst>
          </a:blip>
          <a:srcRect t="1225" r="23333" b="22525"/>
          <a:stretch>
            <a:fillRect/>
          </a:stretch>
        </p:blipFill>
        <p:spPr>
          <a:xfrm>
            <a:off x="5638800" y="1657350"/>
            <a:ext cx="3505200" cy="3486150"/>
          </a:xfrm>
          <a:prstGeom prst="rect">
            <a:avLst/>
          </a:prstGeom>
        </p:spPr>
      </p:pic>
      <p:sp>
        <p:nvSpPr>
          <p:cNvPr id="12" name="TextBox 11">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1715B797-D92A-6F48-990F-A41FB50FD8FD}"/>
              </a:ext>
            </a:extLst>
          </p:cNvPr>
          <p:cNvSpPr txBox="1"/>
          <p:nvPr/>
        </p:nvSpPr>
        <p:spPr>
          <a:xfrm>
            <a:off x="4159255" y="1581150"/>
            <a:ext cx="4375145" cy="3500958"/>
          </a:xfrm>
          <a:prstGeom prst="rect">
            <a:avLst/>
          </a:prstGeom>
          <a:noFill/>
        </p:spPr>
        <p:txBody>
          <a:bodyPr wrap="square" numCol="1" rtlCol="0">
            <a:spAutoFit/>
          </a:bodyPr>
          <a:lstStyle/>
          <a:p>
            <a:pPr marL="285750" indent="-285750">
              <a:spcAft>
                <a:spcPts val="500"/>
              </a:spcAft>
              <a:buClr>
                <a:schemeClr val="accent2"/>
              </a:buClr>
              <a:buFont typeface="Arial" panose="020B0604020202020204" pitchFamily="34" charset="0"/>
              <a:buChar char="•"/>
            </a:pPr>
            <a:r>
              <a:rPr lang="id-ID" sz="1900" b="0" i="0" strike="noStrike" cap="none" spc="0" baseline="0">
                <a:solidFill>
                  <a:srgbClr val="181818"/>
                </a:solidFill>
                <a:effectLst/>
                <a:latin typeface="Arial"/>
                <a:ea typeface="Arial"/>
                <a:cs typeface="Arial"/>
              </a:rPr>
              <a:t>Anda bertanggung jawab untuk mengikuti semua undang-undang antipenyuapan dan antikorupsi yang berlaku.</a:t>
            </a:r>
          </a:p>
          <a:p>
            <a:pPr marL="285750" indent="-285750">
              <a:spcAft>
                <a:spcPts val="1000"/>
              </a:spcAft>
              <a:buClr>
                <a:schemeClr val="accent2"/>
              </a:buClr>
              <a:buFont typeface="Arial" panose="020B0604020202020204" pitchFamily="34" charset="0"/>
              <a:buChar char="•"/>
            </a:pPr>
            <a:r>
              <a:rPr lang="id-ID" sz="1900" b="0" i="0" strike="noStrike" cap="none" spc="0" baseline="0">
                <a:solidFill>
                  <a:srgbClr val="181818"/>
                </a:solidFill>
                <a:effectLst/>
                <a:latin typeface="Arial"/>
                <a:ea typeface="Arial"/>
                <a:cs typeface="Arial"/>
              </a:rPr>
              <a:t>Kegagalan dalam mematuhi undang-undang antipenyuapan dan antikorupsi dapat mengakibatkan sanksi perdata dan pidana yang berat serta mencederai reputasi perusahaan dan mitra bisnis Anda.</a:t>
            </a:r>
          </a:p>
          <a:p>
            <a:pPr>
              <a:spcAft>
                <a:spcPts val="500"/>
              </a:spcAft>
            </a:pPr>
            <a:endParaRPr lang="en-US" sz="1900">
              <a:solidFill>
                <a:schemeClr val="bg1">
                  <a:lumMod val="10000"/>
                </a:schemeClr>
              </a:solidFill>
            </a:endParaRPr>
          </a:p>
        </p:txBody>
      </p:sp>
    </p:spTree>
    <p:custDataLst>
      <p:tags r:id="rId1"/>
    </p:custDataLst>
    <p:extLst>
      <p:ext uri="{BB962C8B-B14F-4D97-AF65-F5344CB8AC3E}">
        <p14:creationId xmlns:p14="http://schemas.microsoft.com/office/powerpoint/2010/main" val="59650795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Mencegah Penyuapan &amp; Korupsi</a:t>
            </a:r>
          </a:p>
        </p:txBody>
      </p:sp>
      <p:sp>
        <p:nvSpPr>
          <p:cNvPr id="8" name="TextBox 7">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1C8C89E8-59C8-5749-9887-E81E03073D15}"/>
              </a:ext>
            </a:extLst>
          </p:cNvPr>
          <p:cNvSpPr txBox="1"/>
          <p:nvPr/>
        </p:nvSpPr>
        <p:spPr>
          <a:xfrm>
            <a:off x="381001" y="1581150"/>
            <a:ext cx="5714999" cy="2971800"/>
          </a:xfrm>
          <a:prstGeom prst="rect">
            <a:avLst/>
          </a:prstGeom>
          <a:noFill/>
        </p:spPr>
        <p:txBody>
          <a:bodyPr wrap="square" numCol="1" rtlCol="0">
            <a:spAutoFit/>
          </a:bodyPr>
          <a:lstStyle/>
          <a:p>
            <a:pPr>
              <a:spcAft>
                <a:spcPts val="500"/>
              </a:spcAft>
            </a:pPr>
            <a:r>
              <a:rPr lang="id-ID" sz="2100" b="0" i="0" strike="noStrike" cap="none" spc="0" baseline="0">
                <a:solidFill>
                  <a:srgbClr val="181818"/>
                </a:solidFill>
                <a:effectLst/>
                <a:latin typeface="Arial"/>
                <a:ea typeface="Arial"/>
                <a:cs typeface="Arial"/>
              </a:rPr>
              <a:t>Perusahaan global diketahui bertanggung jawab atas tindakan tidak pantas yang dilakukan oleh mitra bisnisnya di seluruh dunia untuk memperoleh keuntungan bisnis yang tidak pantas. Sebagai contoh, pada 2012, perusahaan perangkat medis global dijatuhi denda $22 juta USD oleh otoritas A.S. karena membayarkan suap melalui mitra bisnis di Eropa demi memenangkan bisnis.</a:t>
            </a:r>
          </a:p>
        </p:txBody>
      </p:sp>
      <p:sp>
        <p:nvSpPr>
          <p:cNvPr id="9" name="TextBox 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pic>
        <p:nvPicPr>
          <p:cNvPr id="10" name="Picture 9">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796593FC-F528-5E42-934A-1FF94446BACF}"/>
              </a:ext>
            </a:extLst>
          </p:cNvPr>
          <p:cNvPicPr>
            <a:picLocks noChangeAspect="1"/>
          </p:cNvPicPr>
          <p:nvPr/>
        </p:nvPicPr>
        <p:blipFill>
          <a:blip r:embed="rId4">
            <a:alphaModFix amt="8000"/>
            <a:extLst>
              <a:ext uri="{28A0092B-C50C-407E-A947-70E740481C1C}">
                <a14:useLocalDpi xmlns:a14="http://schemas.microsoft.com/office/drawing/2010/main" val="0"/>
              </a:ext>
            </a:extLst>
          </a:blip>
          <a:srcRect t="1225" r="23333" b="22525"/>
          <a:stretch>
            <a:fillRect/>
          </a:stretch>
        </p:blipFill>
        <p:spPr>
          <a:xfrm>
            <a:off x="5638800" y="1657350"/>
            <a:ext cx="3505200" cy="3486150"/>
          </a:xfrm>
          <a:prstGeom prst="rect">
            <a:avLst/>
          </a:prstGeom>
        </p:spPr>
      </p:pic>
    </p:spTree>
    <p:custDataLst>
      <p:tags r:id="rId1"/>
    </p:custDataLst>
    <p:extLst>
      <p:ext uri="{BB962C8B-B14F-4D97-AF65-F5344CB8AC3E}">
        <p14:creationId xmlns:p14="http://schemas.microsoft.com/office/powerpoint/2010/main" val="414587314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4CD61B06-0A86-8D41-A79B-5B82B28B2EC0}"/>
              </a:ext>
            </a:extLst>
          </p:cNvPr>
          <p:cNvSpPr txBox="1"/>
          <p:nvPr/>
        </p:nvSpPr>
        <p:spPr>
          <a:xfrm>
            <a:off x="381000" y="971550"/>
            <a:ext cx="73152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dirty="0">
                <a:solidFill>
                  <a:srgbClr val="1F366A"/>
                </a:solidFill>
                <a:effectLst/>
                <a:latin typeface="Arial"/>
                <a:ea typeface="Arial"/>
                <a:cs typeface="Arial"/>
              </a:rPr>
              <a:t>Memelihara Pembukuan &amp; Catatan yang Baik</a:t>
            </a:r>
          </a:p>
        </p:txBody>
      </p:sp>
      <p:sp>
        <p:nvSpPr>
          <p:cNvPr id="8" name="TextBox 7">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1C8C89E8-59C8-5749-9887-E81E03073D15}"/>
              </a:ext>
            </a:extLst>
          </p:cNvPr>
          <p:cNvSpPr txBox="1"/>
          <p:nvPr/>
        </p:nvSpPr>
        <p:spPr>
          <a:xfrm>
            <a:off x="381001" y="1581150"/>
            <a:ext cx="7772400" cy="365760"/>
          </a:xfrm>
          <a:prstGeom prst="rect">
            <a:avLst/>
          </a:prstGeom>
          <a:noFill/>
        </p:spPr>
        <p:txBody>
          <a:bodyPr wrap="square" numCol="1" rtlCol="0">
            <a:spAutoFit/>
          </a:bodyPr>
          <a:lstStyle/>
          <a:p>
            <a:pPr>
              <a:spcAft>
                <a:spcPts val="1000"/>
              </a:spcAft>
            </a:pPr>
            <a:r>
              <a:rPr lang="id-ID" sz="1800" b="0" i="0" strike="noStrike" cap="none" spc="0" baseline="0">
                <a:solidFill>
                  <a:srgbClr val="181818"/>
                </a:solidFill>
                <a:effectLst/>
                <a:latin typeface="Arial"/>
                <a:ea typeface="Arial"/>
                <a:cs typeface="Arial"/>
              </a:rPr>
              <a:t>Perusahaan wajib menyimpan catatan keuangan yang akurat.</a:t>
            </a:r>
          </a:p>
        </p:txBody>
      </p:sp>
      <p:sp>
        <p:nvSpPr>
          <p:cNvPr id="9" name="TextBox 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pic>
        <p:nvPicPr>
          <p:cNvPr id="10" name="Picture 9">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796593FC-F528-5E42-934A-1FF94446BACF}"/>
              </a:ext>
            </a:extLst>
          </p:cNvPr>
          <p:cNvPicPr>
            <a:picLocks noChangeAspect="1"/>
          </p:cNvPicPr>
          <p:nvPr/>
        </p:nvPicPr>
        <p:blipFill>
          <a:blip r:embed="rId4">
            <a:alphaModFix amt="8000"/>
            <a:extLst>
              <a:ext uri="{28A0092B-C50C-407E-A947-70E740481C1C}">
                <a14:useLocalDpi xmlns:a14="http://schemas.microsoft.com/office/drawing/2010/main" val="0"/>
              </a:ext>
            </a:extLst>
          </a:blip>
          <a:srcRect t="272" r="28333" b="18875"/>
          <a:stretch>
            <a:fillRect/>
          </a:stretch>
        </p:blipFill>
        <p:spPr>
          <a:xfrm>
            <a:off x="5867401" y="1446871"/>
            <a:ext cx="3276599" cy="3696629"/>
          </a:xfrm>
          <a:prstGeom prst="rect">
            <a:avLst/>
          </a:prstGeom>
        </p:spPr>
      </p:pic>
      <p:sp>
        <p:nvSpPr>
          <p:cNvPr id="14" name="TextBox 1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58107185-5C83-1144-B172-67E351BA5005}"/>
              </a:ext>
            </a:extLst>
          </p:cNvPr>
          <p:cNvSpPr txBox="1"/>
          <p:nvPr/>
        </p:nvSpPr>
        <p:spPr>
          <a:xfrm>
            <a:off x="381001" y="2112174"/>
            <a:ext cx="2666999" cy="2439129"/>
          </a:xfrm>
          <a:prstGeom prst="rect">
            <a:avLst/>
          </a:prstGeom>
          <a:noFill/>
        </p:spPr>
        <p:txBody>
          <a:bodyPr wrap="square" numCol="1" rtlCol="0">
            <a:spAutoFit/>
          </a:bodyPr>
          <a:lstStyle/>
          <a:p>
            <a:pPr>
              <a:spcAft>
                <a:spcPts val="500"/>
              </a:spcAft>
            </a:pPr>
            <a:r>
              <a:rPr lang="id-ID" sz="1400" b="0" i="0" strike="noStrike" cap="none" spc="0" baseline="0" dirty="0">
                <a:solidFill>
                  <a:srgbClr val="006D6F"/>
                </a:solidFill>
                <a:effectLst/>
                <a:latin typeface="Arial"/>
                <a:ea typeface="Arial"/>
                <a:cs typeface="Arial"/>
              </a:rPr>
              <a:t>Anda </a:t>
            </a:r>
            <a:r>
              <a:rPr lang="id-ID" sz="1400" b="1" i="0" strike="noStrike" cap="none" spc="0" baseline="0" dirty="0">
                <a:solidFill>
                  <a:srgbClr val="006D6F"/>
                </a:solidFill>
                <a:effectLst/>
                <a:latin typeface="Arial"/>
                <a:ea typeface="Arial"/>
                <a:cs typeface="Arial"/>
              </a:rPr>
              <a:t>harus</a:t>
            </a:r>
            <a:r>
              <a:rPr lang="id-ID" sz="1400" b="0" i="0" strike="noStrike" cap="none" spc="0" baseline="0" dirty="0">
                <a:solidFill>
                  <a:srgbClr val="006D6F"/>
                </a:solidFill>
                <a:effectLst/>
                <a:latin typeface="Arial"/>
                <a:ea typeface="Arial"/>
                <a:cs typeface="Arial"/>
              </a:rPr>
              <a:t>:</a:t>
            </a:r>
          </a:p>
          <a:p>
            <a:pPr marL="285750" indent="-285750">
              <a:spcAft>
                <a:spcPts val="500"/>
              </a:spcAft>
              <a:buClr>
                <a:schemeClr val="accent2"/>
              </a:buClr>
              <a:buBlip>
                <a:blip r:embed="rId5"/>
              </a:buBlip>
            </a:pPr>
            <a:r>
              <a:rPr lang="id-ID" sz="1400" b="0" i="0" strike="noStrike" cap="none" spc="0" baseline="0" dirty="0">
                <a:solidFill>
                  <a:srgbClr val="181818"/>
                </a:solidFill>
                <a:effectLst/>
                <a:latin typeface="Arial"/>
                <a:ea typeface="Arial"/>
                <a:cs typeface="Arial"/>
              </a:rPr>
              <a:t>Menjelaskan transaksi secara lengkap dan akurat dalam catatan </a:t>
            </a:r>
            <a:r>
              <a:rPr lang="id-ID" sz="1400" b="0" i="0" strike="noStrike" cap="none" spc="0" baseline="0" dirty="0" smtClean="0">
                <a:solidFill>
                  <a:srgbClr val="181818"/>
                </a:solidFill>
                <a:effectLst/>
                <a:latin typeface="Arial"/>
                <a:ea typeface="Arial"/>
                <a:cs typeface="Arial"/>
              </a:rPr>
              <a:t>Anda</a:t>
            </a:r>
            <a:r>
              <a:rPr lang="en-US" sz="1400" b="0" i="0" strike="noStrike" cap="none" spc="0" baseline="0" dirty="0" smtClean="0">
                <a:solidFill>
                  <a:srgbClr val="181818"/>
                </a:solidFill>
                <a:effectLst/>
                <a:latin typeface="Arial"/>
                <a:ea typeface="Arial"/>
                <a:cs typeface="Arial"/>
              </a:rPr>
              <a:t>.</a:t>
            </a:r>
            <a:endParaRPr lang="id-ID" sz="1400" b="0" i="0" strike="noStrike" cap="none" spc="0" baseline="0" dirty="0">
              <a:solidFill>
                <a:srgbClr val="181818"/>
              </a:solidFill>
              <a:effectLst/>
              <a:latin typeface="Arial"/>
              <a:ea typeface="Arial"/>
              <a:cs typeface="Arial"/>
            </a:endParaRPr>
          </a:p>
          <a:p>
            <a:pPr marL="285750" indent="-285750">
              <a:spcAft>
                <a:spcPts val="500"/>
              </a:spcAft>
              <a:buClr>
                <a:schemeClr val="accent2"/>
              </a:buClr>
              <a:buBlip>
                <a:blip r:embed="rId5"/>
              </a:buBlip>
            </a:pPr>
            <a:r>
              <a:rPr lang="id-ID" sz="1400" b="0" i="0" strike="noStrike" cap="none" spc="0" baseline="0" dirty="0">
                <a:solidFill>
                  <a:srgbClr val="181818"/>
                </a:solidFill>
                <a:effectLst/>
                <a:latin typeface="Arial"/>
                <a:ea typeface="Arial"/>
                <a:cs typeface="Arial"/>
              </a:rPr>
              <a:t>Menyimpan catatan semua pengeluaran dengan akurat dan </a:t>
            </a:r>
            <a:r>
              <a:rPr lang="id-ID" sz="1400" b="0" i="0" strike="noStrike" cap="none" spc="0" baseline="0" dirty="0" smtClean="0">
                <a:solidFill>
                  <a:srgbClr val="181818"/>
                </a:solidFill>
                <a:effectLst/>
                <a:latin typeface="Arial"/>
                <a:ea typeface="Arial"/>
                <a:cs typeface="Arial"/>
              </a:rPr>
              <a:t>transparan</a:t>
            </a:r>
            <a:r>
              <a:rPr lang="en-US" sz="1400" b="0" i="0" strike="noStrike" cap="none" spc="0" baseline="0" dirty="0" smtClean="0">
                <a:solidFill>
                  <a:srgbClr val="181818"/>
                </a:solidFill>
                <a:effectLst/>
                <a:latin typeface="Arial"/>
                <a:ea typeface="Arial"/>
                <a:cs typeface="Arial"/>
              </a:rPr>
              <a:t>.</a:t>
            </a:r>
            <a:endParaRPr lang="id-ID" sz="1400" b="0" i="0" strike="noStrike" cap="none" spc="0" baseline="0" dirty="0">
              <a:solidFill>
                <a:srgbClr val="181818"/>
              </a:solidFill>
              <a:effectLst/>
              <a:latin typeface="Arial"/>
              <a:ea typeface="Arial"/>
              <a:cs typeface="Arial"/>
            </a:endParaRPr>
          </a:p>
          <a:p>
            <a:pPr marL="285750" indent="-285750">
              <a:spcAft>
                <a:spcPts val="500"/>
              </a:spcAft>
              <a:buClr>
                <a:schemeClr val="accent2"/>
              </a:buClr>
              <a:buBlip>
                <a:blip r:embed="rId5"/>
              </a:buBlip>
            </a:pPr>
            <a:r>
              <a:rPr lang="id-ID" sz="1400" b="0" i="0" strike="noStrike" cap="none" spc="0" baseline="0" dirty="0">
                <a:solidFill>
                  <a:srgbClr val="181818"/>
                </a:solidFill>
                <a:effectLst/>
                <a:latin typeface="Arial"/>
                <a:ea typeface="Arial"/>
                <a:cs typeface="Arial"/>
              </a:rPr>
              <a:t>Memerinci produk dan kegiatan promosi dalam catatan </a:t>
            </a:r>
            <a:r>
              <a:rPr lang="id-ID" sz="1400" b="0" i="0" strike="noStrike" cap="none" spc="0" baseline="0" dirty="0" smtClean="0">
                <a:solidFill>
                  <a:srgbClr val="181818"/>
                </a:solidFill>
                <a:effectLst/>
                <a:latin typeface="Arial"/>
                <a:ea typeface="Arial"/>
                <a:cs typeface="Arial"/>
              </a:rPr>
              <a:t>Anda</a:t>
            </a:r>
            <a:r>
              <a:rPr lang="en-US" sz="1400" b="0" i="0" strike="noStrike" cap="none" spc="0" baseline="0" dirty="0" smtClean="0">
                <a:solidFill>
                  <a:srgbClr val="181818"/>
                </a:solidFill>
                <a:effectLst/>
                <a:latin typeface="Arial"/>
                <a:ea typeface="Arial"/>
                <a:cs typeface="Arial"/>
              </a:rPr>
              <a:t>.</a:t>
            </a:r>
            <a:endParaRPr lang="id-ID" sz="1400" b="0" i="0" strike="noStrike" cap="none" spc="0" baseline="0" dirty="0">
              <a:solidFill>
                <a:srgbClr val="181818"/>
              </a:solidFill>
              <a:effectLst/>
              <a:latin typeface="Arial"/>
              <a:ea typeface="Arial"/>
              <a:cs typeface="Arial"/>
            </a:endParaRPr>
          </a:p>
        </p:txBody>
      </p:sp>
      <p:sp>
        <p:nvSpPr>
          <p:cNvPr id="16" name="TextBox 15">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8134F3A5-67F2-4646-AEE1-BFE25D41CBC1}"/>
              </a:ext>
            </a:extLst>
          </p:cNvPr>
          <p:cNvSpPr txBox="1"/>
          <p:nvPr/>
        </p:nvSpPr>
        <p:spPr>
          <a:xfrm>
            <a:off x="3758148" y="2112174"/>
            <a:ext cx="4547652" cy="3126497"/>
          </a:xfrm>
          <a:prstGeom prst="rect">
            <a:avLst/>
          </a:prstGeom>
          <a:noFill/>
        </p:spPr>
        <p:txBody>
          <a:bodyPr wrap="square" numCol="1" rtlCol="0">
            <a:spAutoFit/>
          </a:bodyPr>
          <a:lstStyle/>
          <a:p>
            <a:pPr>
              <a:spcAft>
                <a:spcPts val="500"/>
              </a:spcAft>
            </a:pPr>
            <a:r>
              <a:rPr lang="id-ID" sz="1400" b="0" i="0" strike="noStrike" cap="none" spc="0" baseline="0" dirty="0">
                <a:solidFill>
                  <a:srgbClr val="006D6F"/>
                </a:solidFill>
                <a:effectLst/>
                <a:latin typeface="Arial"/>
                <a:ea typeface="Arial"/>
                <a:cs typeface="Arial"/>
              </a:rPr>
              <a:t>Anda </a:t>
            </a:r>
            <a:r>
              <a:rPr lang="id-ID" sz="1400" b="1" i="0" strike="noStrike" cap="none" spc="0" baseline="0" dirty="0">
                <a:solidFill>
                  <a:srgbClr val="006D6F"/>
                </a:solidFill>
                <a:effectLst/>
                <a:latin typeface="Arial"/>
                <a:ea typeface="Arial"/>
                <a:cs typeface="Arial"/>
              </a:rPr>
              <a:t>tidak boleh</a:t>
            </a:r>
            <a:r>
              <a:rPr lang="id-ID" sz="1400" b="0" i="0" strike="noStrike" cap="none" spc="0" baseline="0" dirty="0">
                <a:solidFill>
                  <a:srgbClr val="006D6F"/>
                </a:solidFill>
                <a:effectLst/>
                <a:latin typeface="Arial"/>
                <a:ea typeface="Arial"/>
                <a:cs typeface="Arial"/>
              </a:rPr>
              <a:t>:</a:t>
            </a:r>
          </a:p>
          <a:p>
            <a:pPr marL="285750" indent="-285750">
              <a:spcAft>
                <a:spcPts val="500"/>
              </a:spcAft>
              <a:buClr>
                <a:schemeClr val="accent2"/>
              </a:buClr>
              <a:buBlip>
                <a:blip r:embed="rId6"/>
              </a:buBlip>
            </a:pPr>
            <a:r>
              <a:rPr lang="id-ID" sz="1400" b="0" i="0" strike="noStrike" cap="none" spc="0" baseline="0" dirty="0">
                <a:solidFill>
                  <a:srgbClr val="181818"/>
                </a:solidFill>
                <a:effectLst/>
                <a:latin typeface="Arial"/>
                <a:ea typeface="Arial"/>
                <a:cs typeface="Arial"/>
              </a:rPr>
              <a:t>Membuat catatan atau dokumentasi </a:t>
            </a:r>
            <a:r>
              <a:rPr lang="id-ID" sz="1400" b="0" i="0" strike="noStrike" cap="none" spc="0" baseline="0" dirty="0" smtClean="0">
                <a:solidFill>
                  <a:srgbClr val="181818"/>
                </a:solidFill>
                <a:effectLst/>
                <a:latin typeface="Arial"/>
                <a:ea typeface="Arial"/>
                <a:cs typeface="Arial"/>
              </a:rPr>
              <a:t>palsu</a:t>
            </a:r>
            <a:r>
              <a:rPr lang="en-US" sz="1400" b="0" i="0" strike="noStrike" cap="none" spc="0" baseline="0" dirty="0" smtClean="0">
                <a:solidFill>
                  <a:srgbClr val="181818"/>
                </a:solidFill>
                <a:effectLst/>
                <a:latin typeface="Arial"/>
                <a:ea typeface="Arial"/>
                <a:cs typeface="Arial"/>
              </a:rPr>
              <a:t>.</a:t>
            </a:r>
            <a:endParaRPr lang="id-ID" sz="1400" b="0" i="0" strike="noStrike" cap="none" spc="0" baseline="0" dirty="0">
              <a:solidFill>
                <a:srgbClr val="181818"/>
              </a:solidFill>
              <a:effectLst/>
              <a:latin typeface="Arial"/>
              <a:ea typeface="Arial"/>
              <a:cs typeface="Arial"/>
            </a:endParaRPr>
          </a:p>
          <a:p>
            <a:pPr marL="285750" indent="-285750">
              <a:spcAft>
                <a:spcPts val="500"/>
              </a:spcAft>
              <a:buClr>
                <a:schemeClr val="accent2"/>
              </a:buClr>
              <a:buBlip>
                <a:blip r:embed="rId6"/>
              </a:buBlip>
            </a:pPr>
            <a:r>
              <a:rPr lang="id-ID" sz="1400" b="0" i="0" strike="noStrike" cap="none" spc="0" baseline="0" dirty="0">
                <a:solidFill>
                  <a:srgbClr val="181818"/>
                </a:solidFill>
                <a:effectLst/>
                <a:latin typeface="Arial"/>
                <a:ea typeface="Arial"/>
                <a:cs typeface="Arial"/>
              </a:rPr>
              <a:t>Membuat akun </a:t>
            </a:r>
            <a:r>
              <a:rPr lang="id-ID" sz="1400" b="0" i="0" strike="noStrike" cap="none" spc="0" baseline="0" dirty="0" smtClean="0">
                <a:solidFill>
                  <a:srgbClr val="181818"/>
                </a:solidFill>
                <a:effectLst/>
                <a:latin typeface="Arial"/>
                <a:ea typeface="Arial"/>
                <a:cs typeface="Arial"/>
              </a:rPr>
              <a:t>palsu</a:t>
            </a:r>
            <a:r>
              <a:rPr lang="en-US" sz="1400" b="0" i="0" strike="noStrike" cap="none" spc="0" baseline="0" dirty="0" smtClean="0">
                <a:solidFill>
                  <a:srgbClr val="181818"/>
                </a:solidFill>
                <a:effectLst/>
                <a:latin typeface="Arial"/>
                <a:ea typeface="Arial"/>
                <a:cs typeface="Arial"/>
              </a:rPr>
              <a:t>.</a:t>
            </a:r>
            <a:endParaRPr lang="id-ID" sz="1400" b="0" i="0" strike="noStrike" cap="none" spc="0" baseline="0" dirty="0">
              <a:solidFill>
                <a:srgbClr val="181818"/>
              </a:solidFill>
              <a:effectLst/>
              <a:latin typeface="Arial"/>
              <a:ea typeface="Arial"/>
              <a:cs typeface="Arial"/>
            </a:endParaRPr>
          </a:p>
          <a:p>
            <a:pPr marL="285750" indent="-285750">
              <a:spcAft>
                <a:spcPts val="500"/>
              </a:spcAft>
              <a:buClr>
                <a:schemeClr val="accent2"/>
              </a:buClr>
              <a:buBlip>
                <a:blip r:embed="rId6"/>
              </a:buBlip>
            </a:pPr>
            <a:r>
              <a:rPr lang="id-ID" sz="1400" b="0" i="0" strike="noStrike" cap="none" spc="0" baseline="0" dirty="0">
                <a:solidFill>
                  <a:srgbClr val="181818"/>
                </a:solidFill>
                <a:effectLst/>
                <a:latin typeface="Arial"/>
                <a:ea typeface="Arial"/>
                <a:cs typeface="Arial"/>
              </a:rPr>
              <a:t>Menyembunyikan pembayaran atau hadiah dalam biaya produk atau diskon yang </a:t>
            </a:r>
            <a:r>
              <a:rPr lang="id-ID" sz="1400" b="0" i="0" strike="noStrike" cap="none" spc="0" baseline="0" dirty="0" smtClean="0">
                <a:solidFill>
                  <a:srgbClr val="181818"/>
                </a:solidFill>
                <a:effectLst/>
                <a:latin typeface="Arial"/>
                <a:ea typeface="Arial"/>
                <a:cs typeface="Arial"/>
              </a:rPr>
              <a:t>ditawarkan</a:t>
            </a:r>
            <a:r>
              <a:rPr lang="en-US" sz="1400" b="0" i="0" strike="noStrike" cap="none" spc="0" baseline="0" dirty="0" smtClean="0">
                <a:solidFill>
                  <a:srgbClr val="181818"/>
                </a:solidFill>
                <a:effectLst/>
                <a:latin typeface="Arial"/>
                <a:ea typeface="Arial"/>
                <a:cs typeface="Arial"/>
              </a:rPr>
              <a:t>.</a:t>
            </a:r>
            <a:endParaRPr lang="id-ID" sz="1400" b="0" i="0" strike="noStrike" cap="none" spc="0" baseline="0" dirty="0">
              <a:solidFill>
                <a:srgbClr val="181818"/>
              </a:solidFill>
              <a:effectLst/>
              <a:latin typeface="Arial"/>
              <a:ea typeface="Arial"/>
              <a:cs typeface="Arial"/>
            </a:endParaRPr>
          </a:p>
          <a:p>
            <a:pPr marL="285750" indent="-285750">
              <a:spcAft>
                <a:spcPts val="500"/>
              </a:spcAft>
              <a:buClr>
                <a:schemeClr val="accent2"/>
              </a:buClr>
              <a:buBlip>
                <a:blip r:embed="rId6"/>
              </a:buBlip>
            </a:pPr>
            <a:r>
              <a:rPr lang="id-ID" sz="1400" b="0" i="0" strike="noStrike" cap="none" spc="0" baseline="0" dirty="0">
                <a:solidFill>
                  <a:srgbClr val="181818"/>
                </a:solidFill>
                <a:effectLst/>
                <a:latin typeface="Arial"/>
                <a:ea typeface="Arial"/>
                <a:cs typeface="Arial"/>
              </a:rPr>
              <a:t>Memberikan dokumentasi palsu atau informasi palsu </a:t>
            </a:r>
            <a:r>
              <a:rPr lang="id-ID" sz="1400" b="0" i="0" strike="noStrike" cap="none" spc="0" baseline="0" dirty="0" smtClean="0">
                <a:solidFill>
                  <a:srgbClr val="181818"/>
                </a:solidFill>
                <a:effectLst/>
                <a:latin typeface="Arial"/>
                <a:ea typeface="Arial"/>
                <a:cs typeface="Arial"/>
              </a:rPr>
              <a:t>lainnya</a:t>
            </a:r>
            <a:r>
              <a:rPr lang="en-US" sz="1400" b="0" i="0" strike="noStrike" cap="none" spc="0" baseline="0" dirty="0" smtClean="0">
                <a:solidFill>
                  <a:srgbClr val="181818"/>
                </a:solidFill>
                <a:effectLst/>
                <a:latin typeface="Arial"/>
                <a:ea typeface="Arial"/>
                <a:cs typeface="Arial"/>
              </a:rPr>
              <a:t>.</a:t>
            </a:r>
            <a:endParaRPr lang="id-ID" sz="1400" b="0" i="0" strike="noStrike" cap="none" spc="0" baseline="0" dirty="0">
              <a:solidFill>
                <a:srgbClr val="181818"/>
              </a:solidFill>
              <a:effectLst/>
              <a:latin typeface="Arial"/>
              <a:ea typeface="Arial"/>
              <a:cs typeface="Arial"/>
            </a:endParaRPr>
          </a:p>
          <a:p>
            <a:pPr marL="285750" indent="-285750">
              <a:spcAft>
                <a:spcPts val="500"/>
              </a:spcAft>
              <a:buClr>
                <a:schemeClr val="accent2"/>
              </a:buClr>
              <a:buBlip>
                <a:blip r:embed="rId6"/>
              </a:buBlip>
            </a:pPr>
            <a:r>
              <a:rPr lang="id-ID" sz="1400" b="0" i="0" strike="noStrike" cap="none" spc="0" baseline="0" dirty="0">
                <a:solidFill>
                  <a:srgbClr val="181818"/>
                </a:solidFill>
                <a:effectLst/>
                <a:latin typeface="Arial"/>
                <a:ea typeface="Arial"/>
                <a:cs typeface="Arial"/>
              </a:rPr>
              <a:t>Secara sengaja membuat deskripsi samar untuk menyembunyikan pembayaran atau pengeluaran tidak </a:t>
            </a:r>
            <a:r>
              <a:rPr lang="id-ID" sz="1400" b="0" i="0" strike="noStrike" cap="none" spc="0" baseline="0" dirty="0" smtClean="0">
                <a:solidFill>
                  <a:srgbClr val="181818"/>
                </a:solidFill>
                <a:effectLst/>
                <a:latin typeface="Arial"/>
                <a:ea typeface="Arial"/>
                <a:cs typeface="Arial"/>
              </a:rPr>
              <a:t>pantas</a:t>
            </a:r>
            <a:r>
              <a:rPr lang="en-US" sz="1400" b="0" i="0" strike="noStrike" cap="none" spc="0" baseline="0" dirty="0" smtClean="0">
                <a:solidFill>
                  <a:srgbClr val="181818"/>
                </a:solidFill>
                <a:effectLst/>
                <a:latin typeface="Arial"/>
                <a:ea typeface="Arial"/>
                <a:cs typeface="Arial"/>
              </a:rPr>
              <a:t>.</a:t>
            </a:r>
            <a:endParaRPr lang="id-ID" sz="1400" b="0" i="0" strike="noStrike" cap="none" spc="0" baseline="0" dirty="0">
              <a:solidFill>
                <a:srgbClr val="181818"/>
              </a:solidFill>
              <a:effectLst/>
              <a:latin typeface="Arial"/>
              <a:ea typeface="Arial"/>
              <a:cs typeface="Arial"/>
            </a:endParaRPr>
          </a:p>
          <a:p>
            <a:pPr marL="285750" indent="-285750">
              <a:spcAft>
                <a:spcPts val="500"/>
              </a:spcAft>
              <a:buClr>
                <a:schemeClr val="accent2"/>
              </a:buClr>
              <a:buBlip>
                <a:blip r:embed="rId6"/>
              </a:buBlip>
            </a:pPr>
            <a:r>
              <a:rPr lang="id-ID" sz="1400" b="0" i="0" strike="noStrike" cap="none" spc="0" baseline="0" dirty="0">
                <a:solidFill>
                  <a:srgbClr val="181818"/>
                </a:solidFill>
                <a:effectLst/>
                <a:latin typeface="Arial"/>
                <a:ea typeface="Arial"/>
                <a:cs typeface="Arial"/>
              </a:rPr>
              <a:t>Salah menggolongkan </a:t>
            </a:r>
            <a:r>
              <a:rPr lang="id-ID" sz="1400" b="0" i="0" strike="noStrike" cap="none" spc="0" baseline="0" dirty="0" smtClean="0">
                <a:solidFill>
                  <a:srgbClr val="181818"/>
                </a:solidFill>
                <a:effectLst/>
                <a:latin typeface="Arial"/>
                <a:ea typeface="Arial"/>
                <a:cs typeface="Arial"/>
              </a:rPr>
              <a:t>pembayaran</a:t>
            </a:r>
            <a:r>
              <a:rPr lang="en-US" sz="1400" b="0" i="0" strike="noStrike" cap="none" spc="0" baseline="0" dirty="0" smtClean="0">
                <a:solidFill>
                  <a:srgbClr val="181818"/>
                </a:solidFill>
                <a:effectLst/>
                <a:latin typeface="Arial"/>
                <a:ea typeface="Arial"/>
                <a:cs typeface="Arial"/>
              </a:rPr>
              <a:t>.</a:t>
            </a:r>
            <a:endParaRPr lang="id-ID" sz="1400" b="0" i="0" strike="noStrike" cap="none" spc="0" baseline="0" dirty="0">
              <a:solidFill>
                <a:srgbClr val="181818"/>
              </a:solidFill>
              <a:effectLst/>
              <a:latin typeface="Arial"/>
              <a:ea typeface="Arial"/>
              <a:cs typeface="Arial"/>
            </a:endParaRPr>
          </a:p>
          <a:p>
            <a:pPr marL="285750" indent="-285750">
              <a:spcAft>
                <a:spcPts val="500"/>
              </a:spcAft>
              <a:buClr>
                <a:schemeClr val="accent2"/>
              </a:buClr>
              <a:buFont typeface="Arial" panose="020B0604020202020204" pitchFamily="34" charset="0"/>
              <a:buChar char="•"/>
            </a:pPr>
            <a:endParaRPr lang="en-US" sz="1400" dirty="0">
              <a:solidFill>
                <a:schemeClr val="bg1">
                  <a:lumMod val="10000"/>
                </a:schemeClr>
              </a:solidFill>
              <a:latin typeface="Arial" panose="020B0604020202020204" pitchFamily="34" charset="0"/>
              <a:cs typeface="Arial" panose="020B0604020202020204" pitchFamily="34" charset="0"/>
            </a:endParaRPr>
          </a:p>
        </p:txBody>
      </p:sp>
      <p:cxnSp>
        <p:nvCxnSpPr>
          <p:cNvPr id="17" name="Straight Connector 16">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2D20137D-D9A9-E94F-8034-2974EAB4EFB5}"/>
              </a:ext>
            </a:extLst>
          </p:cNvPr>
          <p:cNvCxnSpPr/>
          <p:nvPr/>
        </p:nvCxnSpPr>
        <p:spPr>
          <a:xfrm flipH="1">
            <a:off x="3352800" y="2220523"/>
            <a:ext cx="0" cy="2637227"/>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3244396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796593FC-F528-5E42-934A-1FF94446BACF}"/>
              </a:ext>
            </a:extLst>
          </p:cNvPr>
          <p:cNvPicPr>
            <a:picLocks noChangeAspect="1"/>
          </p:cNvPicPr>
          <p:nvPr/>
        </p:nvPicPr>
        <p:blipFill>
          <a:blip r:embed="rId3">
            <a:alphaModFix amt="10000"/>
            <a:extLst>
              <a:ext uri="{28A0092B-C50C-407E-A947-70E740481C1C}">
                <a14:useLocalDpi xmlns:a14="http://schemas.microsoft.com/office/drawing/2010/main" val="0"/>
              </a:ext>
            </a:extLst>
          </a:blip>
          <a:srcRect t="272" r="21667" b="15145"/>
          <a:stretch>
            <a:fillRect/>
          </a:stretch>
        </p:blipFill>
        <p:spPr>
          <a:xfrm>
            <a:off x="5562599" y="1276350"/>
            <a:ext cx="3581401" cy="3867150"/>
          </a:xfrm>
          <a:prstGeom prst="rect">
            <a:avLst/>
          </a:prstGeom>
        </p:spPr>
      </p:pic>
      <p:sp>
        <p:nvSpPr>
          <p:cNvPr id="7" name="Tit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4CD61B06-0A86-8D41-A79B-5B82B28B2EC0}"/>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dirty="0">
                <a:solidFill>
                  <a:srgbClr val="1F366A"/>
                </a:solidFill>
                <a:effectLst/>
                <a:latin typeface="Arial"/>
                <a:ea typeface="Arial"/>
                <a:cs typeface="Arial"/>
              </a:rPr>
              <a:t>Berinteraksi dengan Tenaga Medis Profesional &amp; Pejabat Pemerintah</a:t>
            </a:r>
          </a:p>
        </p:txBody>
      </p:sp>
      <p:sp>
        <p:nvSpPr>
          <p:cNvPr id="8" name="TextBox 7">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1C8C89E8-59C8-5749-9887-E81E03073D15}"/>
              </a:ext>
            </a:extLst>
          </p:cNvPr>
          <p:cNvSpPr txBox="1"/>
          <p:nvPr/>
        </p:nvSpPr>
        <p:spPr>
          <a:xfrm>
            <a:off x="381000" y="1879252"/>
            <a:ext cx="7391399" cy="3000821"/>
          </a:xfrm>
          <a:prstGeom prst="rect">
            <a:avLst/>
          </a:prstGeom>
          <a:noFill/>
        </p:spPr>
        <p:txBody>
          <a:bodyPr wrap="square" numCol="1" rtlCol="0">
            <a:spAutoFit/>
          </a:bodyPr>
          <a:lstStyle/>
          <a:p>
            <a:pPr>
              <a:spcAft>
                <a:spcPts val="500"/>
              </a:spcAft>
            </a:pPr>
            <a:r>
              <a:rPr lang="id-ID" sz="2100" b="0" i="0" strike="noStrike" cap="none" spc="0" baseline="0" dirty="0">
                <a:solidFill>
                  <a:srgbClr val="181818"/>
                </a:solidFill>
                <a:effectLst/>
                <a:latin typeface="Arial"/>
                <a:ea typeface="Arial"/>
                <a:cs typeface="Arial"/>
              </a:rPr>
              <a:t>Setiap kali interaksi dengan Tenaga Medis Profesional (Healthcare Professional, HCP) atau Pejabat Pemerintah (Government Official, GO) melibatkan pembayaran, jamuan, perjalanan, atau keuntungan lain bagi Tenaga Medis Profesional, Anda harus memastikan keuntungan bersifat legal menurut semua undang-undang dan regulasi yang berlaku, didukung oleh kebutuhan bisnis yang sah dan didokumentasikan, serta diizinkan dengan perjanjian tertulis dengan Anda. </a:t>
            </a:r>
          </a:p>
        </p:txBody>
      </p:sp>
      <p:sp>
        <p:nvSpPr>
          <p:cNvPr id="9" name="TextBox 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pic>
        <p:nvPicPr>
          <p:cNvPr id="10" name="Picture 9">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E2BF95B0-4144-A848-B094-35FAF05BC3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40926902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796593FC-F528-5E42-934A-1FF94446BACF}"/>
              </a:ext>
            </a:extLst>
          </p:cNvPr>
          <p:cNvPicPr>
            <a:picLocks noChangeAspect="1"/>
          </p:cNvPicPr>
          <p:nvPr/>
        </p:nvPicPr>
        <p:blipFill>
          <a:blip r:embed="rId3">
            <a:alphaModFix amt="8000"/>
            <a:extLst>
              <a:ext uri="{28A0092B-C50C-407E-A947-70E740481C1C}">
                <a14:useLocalDpi xmlns:a14="http://schemas.microsoft.com/office/drawing/2010/main" val="0"/>
              </a:ext>
            </a:extLst>
          </a:blip>
          <a:srcRect t="272" r="21667" b="15145"/>
          <a:stretch>
            <a:fillRect/>
          </a:stretch>
        </p:blipFill>
        <p:spPr>
          <a:xfrm>
            <a:off x="5562599" y="1276350"/>
            <a:ext cx="3581401" cy="3867150"/>
          </a:xfrm>
          <a:prstGeom prst="rect">
            <a:avLst/>
          </a:prstGeom>
        </p:spPr>
      </p:pic>
      <p:sp>
        <p:nvSpPr>
          <p:cNvPr id="7" name="Tit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4CD61B06-0A86-8D41-A79B-5B82B28B2EC0}"/>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dirty="0">
                <a:solidFill>
                  <a:srgbClr val="1F366A"/>
                </a:solidFill>
                <a:effectLst/>
                <a:latin typeface="Arial"/>
                <a:ea typeface="Arial"/>
                <a:cs typeface="Arial"/>
              </a:rPr>
              <a:t>Berinteraksi dengan Tenaga Medis Profesional &amp; Pejabat Pemerintah</a:t>
            </a:r>
          </a:p>
        </p:txBody>
      </p:sp>
      <p:sp>
        <p:nvSpPr>
          <p:cNvPr id="8" name="TextBox 7">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1C8C89E8-59C8-5749-9887-E81E03073D15}"/>
              </a:ext>
            </a:extLst>
          </p:cNvPr>
          <p:cNvSpPr txBox="1"/>
          <p:nvPr/>
        </p:nvSpPr>
        <p:spPr>
          <a:xfrm>
            <a:off x="381001" y="1879252"/>
            <a:ext cx="7924799" cy="3105978"/>
          </a:xfrm>
          <a:prstGeom prst="rect">
            <a:avLst/>
          </a:prstGeom>
          <a:noFill/>
        </p:spPr>
        <p:txBody>
          <a:bodyPr wrap="square" numCol="1" rtlCol="0">
            <a:spAutoFit/>
          </a:bodyPr>
          <a:lstStyle/>
          <a:p>
            <a:pPr>
              <a:spcAft>
                <a:spcPts val="500"/>
              </a:spcAft>
            </a:pPr>
            <a:r>
              <a:rPr lang="id-ID" sz="1350" b="1" i="0" strike="noStrike" cap="none" spc="-30" dirty="0">
                <a:solidFill>
                  <a:srgbClr val="181818"/>
                </a:solidFill>
                <a:effectLst/>
                <a:latin typeface="Arial"/>
                <a:ea typeface="Arial"/>
                <a:cs typeface="Arial"/>
              </a:rPr>
              <a:t>Keuntungan tidak boleh melampaui nilai yang diperlukan untuk melaksanakan interaksi dan tidak boleh diberikan sebagai imbalan bisnis atau ketentuan penjualan atau rujukan di masa mendatang.</a:t>
            </a:r>
          </a:p>
          <a:p>
            <a:pPr>
              <a:spcAft>
                <a:spcPts val="500"/>
              </a:spcAft>
            </a:pPr>
            <a:r>
              <a:rPr lang="id-ID" sz="1350" b="0" i="0" strike="noStrike" cap="none" spc="0" baseline="0" dirty="0">
                <a:solidFill>
                  <a:srgbClr val="181818"/>
                </a:solidFill>
                <a:effectLst/>
                <a:latin typeface="Arial"/>
                <a:ea typeface="Arial"/>
                <a:cs typeface="Arial"/>
              </a:rPr>
              <a:t>Saat berinteraksi dengan Tenaga Medis Profesional dan Pejabat Pemerintah, waspadai “tanda bahaya” yang mungkin membuktikan adanya kemungkinan korupsi. Misalnya, Tenaga Medis Profesional dan/atau Pejabat Pemerintah:</a:t>
            </a:r>
          </a:p>
          <a:p>
            <a:pPr marL="285750" indent="-285750">
              <a:spcAft>
                <a:spcPts val="500"/>
              </a:spcAft>
              <a:buClr>
                <a:schemeClr val="accent2"/>
              </a:buClr>
              <a:buFont typeface="Arial" panose="020B0604020202020204" pitchFamily="34" charset="0"/>
              <a:buChar char="•"/>
            </a:pPr>
            <a:r>
              <a:rPr lang="id-ID" sz="1350" b="0" i="0" strike="noStrike" cap="none" spc="0" baseline="0" dirty="0">
                <a:solidFill>
                  <a:srgbClr val="181818"/>
                </a:solidFill>
                <a:effectLst/>
                <a:latin typeface="Arial"/>
                <a:ea typeface="Arial"/>
                <a:cs typeface="Arial"/>
              </a:rPr>
              <a:t>Menawarkan untuk menautkan pembayaran dengan volume </a:t>
            </a:r>
            <a:r>
              <a:rPr lang="id-ID" sz="1350" b="0" i="0" strike="noStrike" cap="none" spc="0" baseline="0" dirty="0" smtClean="0">
                <a:solidFill>
                  <a:srgbClr val="181818"/>
                </a:solidFill>
                <a:effectLst/>
                <a:latin typeface="Arial"/>
                <a:ea typeface="Arial"/>
                <a:cs typeface="Arial"/>
              </a:rPr>
              <a:t>pembelian</a:t>
            </a:r>
            <a:r>
              <a:rPr lang="en-US" sz="1350" b="0" i="0" strike="noStrike" cap="none" spc="0" baseline="0" dirty="0" smtClean="0">
                <a:solidFill>
                  <a:srgbClr val="181818"/>
                </a:solidFill>
                <a:effectLst/>
                <a:latin typeface="Arial"/>
                <a:ea typeface="Arial"/>
                <a:cs typeface="Arial"/>
              </a:rPr>
              <a:t>.</a:t>
            </a:r>
            <a:endParaRPr lang="id-ID" sz="1350" b="0" i="0" strike="noStrike" cap="none" spc="0" baseline="0" dirty="0">
              <a:solidFill>
                <a:srgbClr val="181818"/>
              </a:solidFill>
              <a:effectLst/>
              <a:latin typeface="Arial"/>
              <a:ea typeface="Arial"/>
              <a:cs typeface="Arial"/>
            </a:endParaRPr>
          </a:p>
          <a:p>
            <a:pPr marL="285750" indent="-285750">
              <a:spcAft>
                <a:spcPts val="500"/>
              </a:spcAft>
              <a:buClr>
                <a:schemeClr val="accent2"/>
              </a:buClr>
              <a:buFont typeface="Arial" panose="020B0604020202020204" pitchFamily="34" charset="0"/>
              <a:buChar char="•"/>
            </a:pPr>
            <a:r>
              <a:rPr lang="id-ID" sz="1350" b="0" i="0" strike="noStrike" cap="none" spc="0" baseline="0" dirty="0">
                <a:solidFill>
                  <a:srgbClr val="181818"/>
                </a:solidFill>
                <a:effectLst/>
                <a:latin typeface="Arial"/>
                <a:ea typeface="Arial"/>
                <a:cs typeface="Arial"/>
              </a:rPr>
              <a:t>Menyebutkan hubungan pribadi dengan entitas/pejabat </a:t>
            </a:r>
            <a:r>
              <a:rPr lang="id-ID" sz="1350" b="0" i="0" strike="noStrike" cap="none" spc="0" baseline="0" dirty="0" smtClean="0">
                <a:solidFill>
                  <a:srgbClr val="181818"/>
                </a:solidFill>
                <a:effectLst/>
                <a:latin typeface="Arial"/>
                <a:ea typeface="Arial"/>
                <a:cs typeface="Arial"/>
              </a:rPr>
              <a:t>pemerintah</a:t>
            </a:r>
            <a:r>
              <a:rPr lang="en-US" sz="1350" b="0" i="0" strike="noStrike" cap="none" spc="0" baseline="0" dirty="0" smtClean="0">
                <a:solidFill>
                  <a:srgbClr val="181818"/>
                </a:solidFill>
                <a:effectLst/>
                <a:latin typeface="Arial"/>
                <a:ea typeface="Arial"/>
                <a:cs typeface="Arial"/>
              </a:rPr>
              <a:t>.</a:t>
            </a:r>
            <a:endParaRPr lang="id-ID" sz="1350" b="0" i="0" strike="noStrike" cap="none" spc="0" baseline="0" dirty="0">
              <a:solidFill>
                <a:srgbClr val="181818"/>
              </a:solidFill>
              <a:effectLst/>
              <a:latin typeface="Arial"/>
              <a:ea typeface="Arial"/>
              <a:cs typeface="Arial"/>
            </a:endParaRPr>
          </a:p>
          <a:p>
            <a:pPr marL="285750" indent="-285750">
              <a:spcAft>
                <a:spcPts val="500"/>
              </a:spcAft>
              <a:buClr>
                <a:schemeClr val="accent2"/>
              </a:buClr>
              <a:buFont typeface="Arial" panose="020B0604020202020204" pitchFamily="34" charset="0"/>
              <a:buChar char="•"/>
            </a:pPr>
            <a:r>
              <a:rPr lang="id-ID" sz="1350" b="0" i="0" strike="noStrike" cap="none" spc="0" baseline="0" dirty="0">
                <a:solidFill>
                  <a:srgbClr val="181818"/>
                </a:solidFill>
                <a:effectLst/>
                <a:latin typeface="Arial"/>
                <a:ea typeface="Arial"/>
                <a:cs typeface="Arial"/>
              </a:rPr>
              <a:t>Reputasinya </a:t>
            </a:r>
            <a:r>
              <a:rPr lang="id-ID" sz="1350" b="0" i="0" strike="noStrike" cap="none" spc="0" baseline="0" dirty="0" smtClean="0">
                <a:solidFill>
                  <a:srgbClr val="181818"/>
                </a:solidFill>
                <a:effectLst/>
                <a:latin typeface="Arial"/>
                <a:ea typeface="Arial"/>
                <a:cs typeface="Arial"/>
              </a:rPr>
              <a:t>meragukan</a:t>
            </a:r>
            <a:r>
              <a:rPr lang="en-US" sz="1350" b="0" i="0" strike="noStrike" cap="none" spc="0" baseline="0" dirty="0" smtClean="0">
                <a:solidFill>
                  <a:srgbClr val="181818"/>
                </a:solidFill>
                <a:effectLst/>
                <a:latin typeface="Arial"/>
                <a:ea typeface="Arial"/>
                <a:cs typeface="Arial"/>
              </a:rPr>
              <a:t>.</a:t>
            </a:r>
            <a:endParaRPr lang="id-ID" sz="1350" b="0" i="0" strike="noStrike" cap="none" spc="0" baseline="0" dirty="0">
              <a:solidFill>
                <a:srgbClr val="181818"/>
              </a:solidFill>
              <a:effectLst/>
              <a:latin typeface="Arial"/>
              <a:ea typeface="Arial"/>
              <a:cs typeface="Arial"/>
            </a:endParaRPr>
          </a:p>
          <a:p>
            <a:pPr marL="285750" indent="-285750">
              <a:spcAft>
                <a:spcPts val="500"/>
              </a:spcAft>
              <a:buClr>
                <a:schemeClr val="accent2"/>
              </a:buClr>
              <a:buFont typeface="Arial" panose="020B0604020202020204" pitchFamily="34" charset="0"/>
              <a:buChar char="•"/>
            </a:pPr>
            <a:r>
              <a:rPr lang="id-ID" sz="1350" b="0" i="0" strike="noStrike" cap="none" spc="0" baseline="0" dirty="0">
                <a:solidFill>
                  <a:srgbClr val="181818"/>
                </a:solidFill>
                <a:effectLst/>
                <a:latin typeface="Arial"/>
                <a:ea typeface="Arial"/>
                <a:cs typeface="Arial"/>
              </a:rPr>
              <a:t>Menjamin keberhasilan Anda dalam tender atau kontrak penawaran </a:t>
            </a:r>
            <a:r>
              <a:rPr lang="id-ID" sz="1350" b="0" i="0" strike="noStrike" cap="none" spc="0" baseline="0" dirty="0" smtClean="0">
                <a:solidFill>
                  <a:srgbClr val="181818"/>
                </a:solidFill>
                <a:effectLst/>
                <a:latin typeface="Arial"/>
                <a:ea typeface="Arial"/>
                <a:cs typeface="Arial"/>
              </a:rPr>
              <a:t>publik</a:t>
            </a:r>
            <a:r>
              <a:rPr lang="en-US" sz="1350" b="0" i="0" strike="noStrike" cap="none" spc="0" baseline="0" dirty="0" smtClean="0">
                <a:solidFill>
                  <a:srgbClr val="181818"/>
                </a:solidFill>
                <a:effectLst/>
                <a:latin typeface="Arial"/>
                <a:ea typeface="Arial"/>
                <a:cs typeface="Arial"/>
              </a:rPr>
              <a:t>.</a:t>
            </a:r>
            <a:endParaRPr lang="id-ID" sz="1350" b="0" i="0" strike="noStrike" cap="none" spc="0" baseline="0" dirty="0">
              <a:solidFill>
                <a:srgbClr val="181818"/>
              </a:solidFill>
              <a:effectLst/>
              <a:latin typeface="Arial"/>
              <a:ea typeface="Arial"/>
              <a:cs typeface="Arial"/>
            </a:endParaRPr>
          </a:p>
          <a:p>
            <a:pPr marL="285750" indent="-285750">
              <a:spcAft>
                <a:spcPts val="500"/>
              </a:spcAft>
              <a:buClr>
                <a:schemeClr val="accent2"/>
              </a:buClr>
              <a:buFont typeface="Arial" panose="020B0604020202020204" pitchFamily="34" charset="0"/>
              <a:buChar char="•"/>
            </a:pPr>
            <a:r>
              <a:rPr lang="id-ID" sz="1350" b="0" i="0" strike="noStrike" cap="none" spc="0" baseline="0" dirty="0">
                <a:solidFill>
                  <a:srgbClr val="181818"/>
                </a:solidFill>
                <a:effectLst/>
                <a:latin typeface="Arial"/>
                <a:ea typeface="Arial"/>
                <a:cs typeface="Arial"/>
              </a:rPr>
              <a:t>Meminta pembayaran di luar </a:t>
            </a:r>
            <a:r>
              <a:rPr lang="id-ID" sz="1350" b="0" i="0" strike="noStrike" cap="none" spc="0" baseline="0" dirty="0" smtClean="0">
                <a:solidFill>
                  <a:srgbClr val="181818"/>
                </a:solidFill>
                <a:effectLst/>
                <a:latin typeface="Arial"/>
                <a:ea typeface="Arial"/>
                <a:cs typeface="Arial"/>
              </a:rPr>
              <a:t>negaranya</a:t>
            </a:r>
            <a:r>
              <a:rPr lang="en-US" sz="1350" b="0" i="0" strike="noStrike" cap="none" spc="0" baseline="0" dirty="0" smtClean="0">
                <a:solidFill>
                  <a:srgbClr val="181818"/>
                </a:solidFill>
                <a:effectLst/>
                <a:latin typeface="Arial"/>
                <a:ea typeface="Arial"/>
                <a:cs typeface="Arial"/>
              </a:rPr>
              <a:t>.</a:t>
            </a:r>
            <a:endParaRPr lang="id-ID" sz="1350" b="0" i="0" strike="noStrike" cap="none" spc="0" baseline="0" dirty="0">
              <a:solidFill>
                <a:srgbClr val="181818"/>
              </a:solidFill>
              <a:effectLst/>
              <a:latin typeface="Arial"/>
              <a:ea typeface="Arial"/>
              <a:cs typeface="Arial"/>
            </a:endParaRPr>
          </a:p>
          <a:p>
            <a:pPr marL="285750" indent="-285750">
              <a:spcAft>
                <a:spcPts val="500"/>
              </a:spcAft>
              <a:buClr>
                <a:schemeClr val="accent2"/>
              </a:buClr>
              <a:buFont typeface="Arial" panose="020B0604020202020204" pitchFamily="34" charset="0"/>
              <a:buChar char="•"/>
            </a:pPr>
            <a:r>
              <a:rPr lang="id-ID" sz="1350" b="0" i="0" strike="noStrike" cap="none" spc="0" baseline="0" dirty="0">
                <a:solidFill>
                  <a:srgbClr val="181818"/>
                </a:solidFill>
                <a:effectLst/>
                <a:latin typeface="Arial"/>
                <a:ea typeface="Arial"/>
                <a:cs typeface="Arial"/>
              </a:rPr>
              <a:t>Menolak memberikan tanda terima pengeluaran yang </a:t>
            </a:r>
            <a:r>
              <a:rPr lang="id-ID" sz="1350" b="0" i="0" strike="noStrike" cap="none" spc="0" baseline="0" dirty="0" smtClean="0">
                <a:solidFill>
                  <a:srgbClr val="181818"/>
                </a:solidFill>
                <a:effectLst/>
                <a:latin typeface="Arial"/>
                <a:ea typeface="Arial"/>
                <a:cs typeface="Arial"/>
              </a:rPr>
              <a:t>sesuai</a:t>
            </a:r>
            <a:r>
              <a:rPr lang="en-US" sz="1350" b="0" i="0" strike="noStrike" cap="none" spc="0" baseline="0" dirty="0" smtClean="0">
                <a:solidFill>
                  <a:srgbClr val="181818"/>
                </a:solidFill>
                <a:effectLst/>
                <a:latin typeface="Arial"/>
                <a:ea typeface="Arial"/>
                <a:cs typeface="Arial"/>
              </a:rPr>
              <a:t>.</a:t>
            </a:r>
            <a:endParaRPr lang="id-ID" sz="1350" b="0" i="0" strike="noStrike" cap="none" spc="0" baseline="0" dirty="0">
              <a:solidFill>
                <a:srgbClr val="181818"/>
              </a:solidFill>
              <a:effectLst/>
              <a:latin typeface="Arial"/>
              <a:ea typeface="Arial"/>
              <a:cs typeface="Arial"/>
            </a:endParaRPr>
          </a:p>
          <a:p>
            <a:pPr>
              <a:spcAft>
                <a:spcPts val="500"/>
              </a:spcAft>
            </a:pPr>
            <a:endParaRPr lang="en-US" sz="1400" dirty="0">
              <a:solidFill>
                <a:schemeClr val="bg1">
                  <a:lumMod val="10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pic>
        <p:nvPicPr>
          <p:cNvPr id="10" name="Picture 9">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E2BF95B0-4144-A848-B094-35FAF05BC3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Tree>
    <p:custDataLst>
      <p:tags r:id="rId1"/>
    </p:custDataLst>
    <p:extLst>
      <p:ext uri="{BB962C8B-B14F-4D97-AF65-F5344CB8AC3E}">
        <p14:creationId xmlns:p14="http://schemas.microsoft.com/office/powerpoint/2010/main" val="356293020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4CD61B06-0A86-8D41-A79B-5B82B28B2EC0}"/>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Berinteraksi dengan Tenaga Medis Profesional &amp; Pejabat Pemerintah</a:t>
            </a:r>
          </a:p>
        </p:txBody>
      </p:sp>
      <p:sp>
        <p:nvSpPr>
          <p:cNvPr id="8" name="TextBox 7">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1C8C89E8-59C8-5749-9887-E81E03073D15}"/>
              </a:ext>
            </a:extLst>
          </p:cNvPr>
          <p:cNvSpPr txBox="1"/>
          <p:nvPr/>
        </p:nvSpPr>
        <p:spPr>
          <a:xfrm>
            <a:off x="381001" y="1879252"/>
            <a:ext cx="7010399" cy="640080"/>
          </a:xfrm>
          <a:prstGeom prst="rect">
            <a:avLst/>
          </a:prstGeom>
          <a:noFill/>
        </p:spPr>
        <p:txBody>
          <a:bodyPr wrap="square" numCol="1" rtlCol="0">
            <a:spAutoFit/>
          </a:bodyPr>
          <a:lstStyle/>
          <a:p>
            <a:pPr>
              <a:spcAft>
                <a:spcPts val="500"/>
              </a:spcAft>
            </a:pPr>
            <a:r>
              <a:rPr lang="id-ID" sz="1800" b="0" i="0" strike="noStrike" cap="none" spc="0" baseline="0">
                <a:solidFill>
                  <a:srgbClr val="181818"/>
                </a:solidFill>
                <a:effectLst/>
                <a:latin typeface="Arial"/>
                <a:ea typeface="Arial"/>
                <a:cs typeface="Arial"/>
              </a:rPr>
              <a:t>Semua interaksi Anda dengan Tenaga Medis Profesional dan Pejabat Pemerintah harus berlandaskan </a:t>
            </a:r>
            <a:r>
              <a:rPr lang="id-ID" sz="1800" b="1" i="0" strike="noStrike" cap="none" spc="0" baseline="0">
                <a:solidFill>
                  <a:srgbClr val="181818"/>
                </a:solidFill>
                <a:effectLst/>
                <a:latin typeface="Arial"/>
                <a:ea typeface="Arial"/>
                <a:cs typeface="Arial"/>
              </a:rPr>
              <a:t>lima prinsip umum</a:t>
            </a:r>
            <a:r>
              <a:rPr lang="id-ID" sz="1800" b="0" i="0" strike="noStrike" cap="none" spc="0" baseline="0">
                <a:solidFill>
                  <a:srgbClr val="181818"/>
                </a:solidFill>
                <a:effectLst/>
                <a:latin typeface="Arial"/>
                <a:ea typeface="Arial"/>
                <a:cs typeface="Arial"/>
              </a:rPr>
              <a:t>:</a:t>
            </a:r>
          </a:p>
        </p:txBody>
      </p:sp>
      <p:sp>
        <p:nvSpPr>
          <p:cNvPr id="9" name="TextBox 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pic>
        <p:nvPicPr>
          <p:cNvPr id="10" name="Picture 9">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2" name="TextBox 1">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1081AE7E-6963-644F-81E0-9F359291A900}"/>
              </a:ext>
            </a:extLst>
          </p:cNvPr>
          <p:cNvSpPr txBox="1"/>
          <p:nvPr/>
        </p:nvSpPr>
        <p:spPr>
          <a:xfrm>
            <a:off x="76200" y="2313622"/>
            <a:ext cx="826748" cy="1477670"/>
          </a:xfrm>
          <a:prstGeom prst="rect">
            <a:avLst/>
          </a:prstGeom>
          <a:noFill/>
        </p:spPr>
        <p:txBody>
          <a:bodyPr wrap="none" rtlCol="0">
            <a:spAutoFit/>
          </a:bodyPr>
          <a:lstStyle/>
          <a:p>
            <a:r>
              <a:rPr lang="id-ID" sz="9000" b="0" i="0" strike="noStrike" cap="none" spc="0" baseline="0">
                <a:solidFill>
                  <a:srgbClr val="A4EDF5">
                    <a:alpha val="60000"/>
                  </a:srgbClr>
                </a:solidFill>
                <a:effectLst/>
                <a:latin typeface="Arial"/>
                <a:ea typeface="Arial"/>
                <a:cs typeface="Arial"/>
              </a:rPr>
              <a:t>1</a:t>
            </a:r>
            <a:endParaRPr lang="en-US" sz="9000">
              <a:solidFill>
                <a:srgbClr val="A4EDF5">
                  <a:alpha val="60000"/>
                </a:srgbClr>
              </a:solidFill>
            </a:endParaRPr>
          </a:p>
        </p:txBody>
      </p:sp>
      <p:sp>
        <p:nvSpPr>
          <p:cNvPr id="15" name="TextBox 1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B8F1DF9A-050F-9C4F-89D5-E183C44B39BF}"/>
              </a:ext>
            </a:extLst>
          </p:cNvPr>
          <p:cNvSpPr txBox="1"/>
          <p:nvPr/>
        </p:nvSpPr>
        <p:spPr>
          <a:xfrm>
            <a:off x="1905000" y="2313622"/>
            <a:ext cx="826748" cy="1477670"/>
          </a:xfrm>
          <a:prstGeom prst="rect">
            <a:avLst/>
          </a:prstGeom>
          <a:noFill/>
        </p:spPr>
        <p:txBody>
          <a:bodyPr wrap="none" rtlCol="0">
            <a:spAutoFit/>
          </a:bodyPr>
          <a:lstStyle/>
          <a:p>
            <a:r>
              <a:rPr lang="id-ID" sz="9000" b="0" i="0" strike="noStrike" cap="none" spc="0" baseline="0">
                <a:solidFill>
                  <a:srgbClr val="A4EDF5">
                    <a:alpha val="60000"/>
                  </a:srgbClr>
                </a:solidFill>
                <a:effectLst/>
                <a:latin typeface="Arial"/>
                <a:ea typeface="Arial"/>
                <a:cs typeface="Arial"/>
              </a:rPr>
              <a:t>2</a:t>
            </a:r>
            <a:endParaRPr lang="en-US" sz="9000">
              <a:solidFill>
                <a:srgbClr val="A4EDF5">
                  <a:alpha val="60000"/>
                </a:srgbClr>
              </a:solidFill>
            </a:endParaRPr>
          </a:p>
        </p:txBody>
      </p:sp>
      <p:sp>
        <p:nvSpPr>
          <p:cNvPr id="17" name="TextBox 16">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F5002201-501B-1F46-90AD-B4446D4A47D8}"/>
              </a:ext>
            </a:extLst>
          </p:cNvPr>
          <p:cNvSpPr txBox="1"/>
          <p:nvPr/>
        </p:nvSpPr>
        <p:spPr>
          <a:xfrm>
            <a:off x="3734237" y="2313622"/>
            <a:ext cx="826748" cy="1477670"/>
          </a:xfrm>
          <a:prstGeom prst="rect">
            <a:avLst/>
          </a:prstGeom>
          <a:noFill/>
        </p:spPr>
        <p:txBody>
          <a:bodyPr wrap="none" rtlCol="0">
            <a:spAutoFit/>
          </a:bodyPr>
          <a:lstStyle/>
          <a:p>
            <a:r>
              <a:rPr lang="id-ID" sz="9000" b="0" i="0" strike="noStrike" cap="none" spc="0" baseline="0" dirty="0">
                <a:solidFill>
                  <a:srgbClr val="A4EDF5">
                    <a:alpha val="60000"/>
                  </a:srgbClr>
                </a:solidFill>
                <a:effectLst/>
                <a:latin typeface="Arial"/>
                <a:ea typeface="Arial"/>
                <a:cs typeface="Arial"/>
              </a:rPr>
              <a:t>3</a:t>
            </a:r>
            <a:endParaRPr lang="en-US" sz="9000" dirty="0">
              <a:solidFill>
                <a:srgbClr val="A4EDF5">
                  <a:alpha val="60000"/>
                </a:srgbClr>
              </a:solidFill>
            </a:endParaRPr>
          </a:p>
        </p:txBody>
      </p:sp>
      <p:sp>
        <p:nvSpPr>
          <p:cNvPr id="18" name="TextBox 17">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1D0BCDD0-7FB6-4541-91F9-EA891A03DF5B}"/>
              </a:ext>
            </a:extLst>
          </p:cNvPr>
          <p:cNvSpPr txBox="1"/>
          <p:nvPr/>
        </p:nvSpPr>
        <p:spPr>
          <a:xfrm>
            <a:off x="5486400" y="2313622"/>
            <a:ext cx="826748" cy="1477670"/>
          </a:xfrm>
          <a:prstGeom prst="rect">
            <a:avLst/>
          </a:prstGeom>
          <a:noFill/>
        </p:spPr>
        <p:txBody>
          <a:bodyPr wrap="none" rtlCol="0">
            <a:spAutoFit/>
          </a:bodyPr>
          <a:lstStyle/>
          <a:p>
            <a:r>
              <a:rPr lang="id-ID" sz="9000" b="0" i="0" strike="noStrike" cap="none" spc="0" baseline="0">
                <a:solidFill>
                  <a:srgbClr val="A4EDF5">
                    <a:alpha val="60000"/>
                  </a:srgbClr>
                </a:solidFill>
                <a:effectLst/>
                <a:latin typeface="Arial"/>
                <a:ea typeface="Arial"/>
                <a:cs typeface="Arial"/>
              </a:rPr>
              <a:t>4</a:t>
            </a:r>
            <a:endParaRPr lang="en-US" sz="9000">
              <a:solidFill>
                <a:srgbClr val="A4EDF5">
                  <a:alpha val="60000"/>
                </a:srgbClr>
              </a:solidFill>
            </a:endParaRPr>
          </a:p>
        </p:txBody>
      </p:sp>
      <p:sp>
        <p:nvSpPr>
          <p:cNvPr id="20" name="TextBox 19">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F11B76A1-CC91-9146-9897-3A666F1DB60D}"/>
              </a:ext>
            </a:extLst>
          </p:cNvPr>
          <p:cNvSpPr txBox="1"/>
          <p:nvPr/>
        </p:nvSpPr>
        <p:spPr>
          <a:xfrm>
            <a:off x="7336511" y="2343150"/>
            <a:ext cx="826748" cy="1477670"/>
          </a:xfrm>
          <a:prstGeom prst="rect">
            <a:avLst/>
          </a:prstGeom>
          <a:noFill/>
        </p:spPr>
        <p:txBody>
          <a:bodyPr wrap="none" rtlCol="0">
            <a:spAutoFit/>
          </a:bodyPr>
          <a:lstStyle/>
          <a:p>
            <a:r>
              <a:rPr lang="id-ID" sz="9000" b="0" i="0" strike="noStrike" cap="none" spc="0" baseline="0">
                <a:solidFill>
                  <a:srgbClr val="A4EDF5">
                    <a:alpha val="60000"/>
                  </a:srgbClr>
                </a:solidFill>
                <a:effectLst/>
                <a:latin typeface="Arial"/>
                <a:ea typeface="Arial"/>
                <a:cs typeface="Arial"/>
              </a:rPr>
              <a:t>5</a:t>
            </a:r>
            <a:endParaRPr lang="en-US" sz="9000">
              <a:solidFill>
                <a:srgbClr val="A4EDF5">
                  <a:alpha val="60000"/>
                </a:srgbClr>
              </a:solidFill>
            </a:endParaRPr>
          </a:p>
        </p:txBody>
      </p:sp>
      <p:sp>
        <p:nvSpPr>
          <p:cNvPr id="13" name="TextBox 12">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A26C4FF0-7FA1-474F-8925-F70F972AAEF4}"/>
              </a:ext>
            </a:extLst>
          </p:cNvPr>
          <p:cNvSpPr txBox="1"/>
          <p:nvPr/>
        </p:nvSpPr>
        <p:spPr>
          <a:xfrm>
            <a:off x="458668" y="2912406"/>
            <a:ext cx="1522532" cy="1869743"/>
          </a:xfrm>
          <a:prstGeom prst="rect">
            <a:avLst/>
          </a:prstGeom>
          <a:noFill/>
        </p:spPr>
        <p:txBody>
          <a:bodyPr wrap="square" numCol="1" rtlCol="0">
            <a:spAutoFit/>
          </a:bodyPr>
          <a:lstStyle/>
          <a:p>
            <a:pPr>
              <a:spcAft>
                <a:spcPts val="500"/>
              </a:spcAft>
            </a:pPr>
            <a:r>
              <a:rPr lang="id-ID" sz="1050" b="0" i="0" strike="noStrike" cap="none" spc="0" baseline="0" dirty="0">
                <a:solidFill>
                  <a:srgbClr val="181818"/>
                </a:solidFill>
                <a:effectLst/>
                <a:latin typeface="Arial"/>
                <a:ea typeface="Arial"/>
                <a:cs typeface="Arial"/>
              </a:rPr>
              <a:t>Anda </a:t>
            </a:r>
            <a:r>
              <a:rPr lang="id-ID" sz="1050" b="0" i="0" u="sng" strike="noStrike" cap="none" spc="0" baseline="0" dirty="0">
                <a:solidFill>
                  <a:srgbClr val="181818"/>
                </a:solidFill>
                <a:effectLst/>
                <a:uFill>
                  <a:solidFill>
                    <a:srgbClr val="71B1A2"/>
                  </a:solidFill>
                </a:uFill>
                <a:latin typeface="Arial"/>
                <a:ea typeface="Arial"/>
                <a:cs typeface="Arial"/>
              </a:rPr>
              <a:t>tidak boleh memberikan segala sesuatu yang bernilai kepada Tenaga Medis Profesional/Pejabat Pemerintah sebagai pertukaran atas, atau sebagai imbalan untuk bisnis di masa lampau, saat ini, atau di masa mendatang</a:t>
            </a:r>
            <a:r>
              <a:rPr lang="id-ID" sz="1050" b="0" i="0" strike="noStrike" cap="none" spc="0" baseline="0" dirty="0">
                <a:solidFill>
                  <a:srgbClr val="181818"/>
                </a:solidFill>
                <a:effectLst/>
                <a:latin typeface="Arial"/>
                <a:ea typeface="Arial"/>
                <a:cs typeface="Arial"/>
              </a:rPr>
              <a:t>.</a:t>
            </a:r>
          </a:p>
        </p:txBody>
      </p:sp>
      <p:sp>
        <p:nvSpPr>
          <p:cNvPr id="14" name="TextBox 13">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9CB20AE4-39C1-9042-8C04-397D87C56392}"/>
              </a:ext>
            </a:extLst>
          </p:cNvPr>
          <p:cNvSpPr txBox="1"/>
          <p:nvPr/>
        </p:nvSpPr>
        <p:spPr>
          <a:xfrm>
            <a:off x="2162900" y="2912406"/>
            <a:ext cx="1507082" cy="2031325"/>
          </a:xfrm>
          <a:prstGeom prst="rect">
            <a:avLst/>
          </a:prstGeom>
          <a:noFill/>
        </p:spPr>
        <p:txBody>
          <a:bodyPr wrap="square" numCol="1" rtlCol="0">
            <a:spAutoFit/>
          </a:bodyPr>
          <a:lstStyle/>
          <a:p>
            <a:pPr>
              <a:spcAft>
                <a:spcPts val="500"/>
              </a:spcAft>
            </a:pPr>
            <a:r>
              <a:rPr lang="id-ID" sz="1050" b="0" i="0" strike="noStrike" cap="none" spc="0" baseline="0" dirty="0">
                <a:solidFill>
                  <a:srgbClr val="181818"/>
                </a:solidFill>
                <a:effectLst/>
                <a:latin typeface="Arial"/>
                <a:ea typeface="Arial"/>
                <a:cs typeface="Arial"/>
              </a:rPr>
              <a:t>Segala interaksi dengan Tenaga Medis Profesional/Pejabat Pemerintah harus didukung oleh </a:t>
            </a:r>
            <a:r>
              <a:rPr lang="id-ID" sz="1050" b="0" i="0" u="sng" strike="noStrike" cap="none" spc="0" baseline="0" dirty="0">
                <a:solidFill>
                  <a:srgbClr val="181818"/>
                </a:solidFill>
                <a:effectLst/>
                <a:uFill>
                  <a:solidFill>
                    <a:srgbClr val="71B1A2"/>
                  </a:solidFill>
                </a:uFill>
                <a:latin typeface="Arial"/>
                <a:ea typeface="Arial"/>
                <a:cs typeface="Arial"/>
              </a:rPr>
              <a:t>kebutuhan bisnis yang sah dan ditetapkan secara jelas</a:t>
            </a:r>
            <a:r>
              <a:rPr lang="id-ID" sz="1050" b="0" i="0" strike="noStrike" cap="none" spc="0" baseline="0" dirty="0">
                <a:solidFill>
                  <a:srgbClr val="181818"/>
                </a:solidFill>
                <a:effectLst/>
                <a:latin typeface="Arial"/>
                <a:ea typeface="Arial"/>
                <a:cs typeface="Arial"/>
              </a:rPr>
              <a:t> serta diizinkan menurut Perjanjian Tertulis dengan Anda.</a:t>
            </a:r>
          </a:p>
        </p:txBody>
      </p:sp>
      <p:sp>
        <p:nvSpPr>
          <p:cNvPr id="16" name="TextBox 15">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16443826-2D6C-BA48-A711-73FD31D4D6BE}"/>
              </a:ext>
            </a:extLst>
          </p:cNvPr>
          <p:cNvSpPr txBox="1"/>
          <p:nvPr/>
        </p:nvSpPr>
        <p:spPr>
          <a:xfrm>
            <a:off x="4059912" y="2912406"/>
            <a:ext cx="1350288" cy="1546577"/>
          </a:xfrm>
          <a:prstGeom prst="rect">
            <a:avLst/>
          </a:prstGeom>
          <a:noFill/>
        </p:spPr>
        <p:txBody>
          <a:bodyPr wrap="square" numCol="1" rtlCol="0">
            <a:spAutoFit/>
          </a:bodyPr>
          <a:lstStyle/>
          <a:p>
            <a:pPr>
              <a:spcAft>
                <a:spcPts val="500"/>
              </a:spcAft>
            </a:pPr>
            <a:r>
              <a:rPr lang="id-ID" sz="1050" b="0" i="0" strike="noStrike" cap="none" spc="0" baseline="0" dirty="0">
                <a:solidFill>
                  <a:srgbClr val="181818"/>
                </a:solidFill>
                <a:effectLst/>
                <a:latin typeface="Arial"/>
                <a:ea typeface="Arial"/>
                <a:cs typeface="Arial"/>
              </a:rPr>
              <a:t>Anda hanya boleh melibatkan Tenaga Medis Profesional/Pejabat Pemerintah yang </a:t>
            </a:r>
            <a:r>
              <a:rPr lang="id-ID" sz="1050" b="0" i="0" u="sng" strike="noStrike" cap="none" spc="0" baseline="0" dirty="0">
                <a:solidFill>
                  <a:srgbClr val="181818"/>
                </a:solidFill>
                <a:effectLst/>
                <a:uFill>
                  <a:solidFill>
                    <a:srgbClr val="71B1A2"/>
                  </a:solidFill>
                </a:uFill>
                <a:latin typeface="Arial"/>
                <a:ea typeface="Arial"/>
                <a:cs typeface="Arial"/>
              </a:rPr>
              <a:t>keahlian dan pengalamannya sesuai dengan kebutuhan bisnis</a:t>
            </a:r>
            <a:r>
              <a:rPr lang="id-ID" sz="1050" b="0" i="0" strike="noStrike" cap="none" spc="0" baseline="0" dirty="0">
                <a:solidFill>
                  <a:srgbClr val="181818"/>
                </a:solidFill>
                <a:effectLst/>
                <a:latin typeface="Arial"/>
                <a:ea typeface="Arial"/>
                <a:cs typeface="Arial"/>
              </a:rPr>
              <a:t>.</a:t>
            </a:r>
          </a:p>
        </p:txBody>
      </p:sp>
      <p:sp>
        <p:nvSpPr>
          <p:cNvPr id="19" name="TextBox 1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1D666ED1-6915-6D4A-93BF-D677B0230554}"/>
              </a:ext>
            </a:extLst>
          </p:cNvPr>
          <p:cNvSpPr txBox="1"/>
          <p:nvPr/>
        </p:nvSpPr>
        <p:spPr>
          <a:xfrm>
            <a:off x="5736312" y="2912406"/>
            <a:ext cx="1578888" cy="1933863"/>
          </a:xfrm>
          <a:prstGeom prst="rect">
            <a:avLst/>
          </a:prstGeom>
          <a:noFill/>
        </p:spPr>
        <p:txBody>
          <a:bodyPr wrap="square" numCol="1" rtlCol="0">
            <a:spAutoFit/>
          </a:bodyPr>
          <a:lstStyle/>
          <a:p>
            <a:pPr>
              <a:spcAft>
                <a:spcPts val="500"/>
              </a:spcAft>
            </a:pPr>
            <a:r>
              <a:rPr lang="id-ID" sz="1050" b="0" i="0" strike="noStrike" cap="none" spc="0" baseline="0" dirty="0">
                <a:solidFill>
                  <a:srgbClr val="181818"/>
                </a:solidFill>
                <a:effectLst/>
                <a:latin typeface="Arial"/>
                <a:ea typeface="Arial"/>
                <a:cs typeface="Arial"/>
              </a:rPr>
              <a:t>Semua interaksi bisnis dengan Tenaga Medis Profesional/Pejabat Pemerintah harus sejalan dengan perjanjian terkait, dan </a:t>
            </a:r>
            <a:r>
              <a:rPr lang="id-ID" sz="1050" b="0" i="0" u="sng" strike="noStrike" cap="none" spc="0" baseline="0" dirty="0">
                <a:solidFill>
                  <a:srgbClr val="181818"/>
                </a:solidFill>
                <a:effectLst/>
                <a:uFill>
                  <a:solidFill>
                    <a:srgbClr val="71B1A2"/>
                  </a:solidFill>
                </a:uFill>
                <a:latin typeface="Arial"/>
                <a:ea typeface="Arial"/>
                <a:cs typeface="Arial"/>
              </a:rPr>
              <a:t>kompensasi untuk interaksi tersebut harus wajar bagi pasar setempat</a:t>
            </a:r>
            <a:r>
              <a:rPr lang="id-ID" sz="1050" b="0" i="0" strike="noStrike" cap="none" spc="0" baseline="0" dirty="0">
                <a:solidFill>
                  <a:srgbClr val="181818"/>
                </a:solidFill>
                <a:effectLst/>
                <a:latin typeface="Arial"/>
                <a:ea typeface="Arial"/>
                <a:cs typeface="Arial"/>
              </a:rPr>
              <a:t>.</a:t>
            </a:r>
          </a:p>
          <a:p>
            <a:pPr>
              <a:spcAft>
                <a:spcPts val="500"/>
              </a:spcAft>
            </a:pPr>
            <a:endParaRPr lang="en-US" sz="1050" dirty="0">
              <a:solidFill>
                <a:schemeClr val="bg1">
                  <a:lumMod val="10000"/>
                </a:schemeClr>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92E96236-6708-BC41-9F71-D7528DB84DE4}"/>
              </a:ext>
            </a:extLst>
          </p:cNvPr>
          <p:cNvSpPr txBox="1"/>
          <p:nvPr/>
        </p:nvSpPr>
        <p:spPr>
          <a:xfrm>
            <a:off x="7586422" y="2912406"/>
            <a:ext cx="1405177" cy="1384995"/>
          </a:xfrm>
          <a:prstGeom prst="rect">
            <a:avLst/>
          </a:prstGeom>
          <a:noFill/>
        </p:spPr>
        <p:txBody>
          <a:bodyPr wrap="square" numCol="1" rtlCol="0">
            <a:spAutoFit/>
          </a:bodyPr>
          <a:lstStyle/>
          <a:p>
            <a:pPr>
              <a:spcAft>
                <a:spcPts val="500"/>
              </a:spcAft>
            </a:pPr>
            <a:r>
              <a:rPr lang="id-ID" sz="1050" b="0" i="0" strike="noStrike" cap="none" spc="0" baseline="0" dirty="0">
                <a:solidFill>
                  <a:srgbClr val="181818"/>
                </a:solidFill>
                <a:effectLst/>
                <a:latin typeface="Arial"/>
                <a:ea typeface="Arial"/>
                <a:cs typeface="Arial"/>
              </a:rPr>
              <a:t>Semua interaksi keuangan dengan Tenaga Medis Profesional/Pejabat Pemerintah harus </a:t>
            </a:r>
            <a:r>
              <a:rPr lang="id-ID" sz="1050" b="0" i="0" u="sng" strike="noStrike" cap="none" spc="0" baseline="0" dirty="0">
                <a:solidFill>
                  <a:srgbClr val="181818"/>
                </a:solidFill>
                <a:effectLst/>
                <a:uFill>
                  <a:solidFill>
                    <a:srgbClr val="71B1A2"/>
                  </a:solidFill>
                </a:uFill>
                <a:latin typeface="Arial"/>
                <a:ea typeface="Arial"/>
                <a:cs typeface="Arial"/>
              </a:rPr>
              <a:t>dicatat dengan akurat dan dengan perincian wajar</a:t>
            </a:r>
            <a:r>
              <a:rPr lang="id-ID" sz="1050" b="0" i="0" strike="noStrike" cap="none" spc="0" baseline="0" dirty="0">
                <a:solidFill>
                  <a:srgbClr val="181818"/>
                </a:solidFill>
                <a:effectLst/>
                <a:latin typeface="Arial"/>
                <a:ea typeface="Arial"/>
                <a:cs typeface="Arial"/>
              </a:rPr>
              <a:t>.</a:t>
            </a:r>
          </a:p>
        </p:txBody>
      </p:sp>
    </p:spTree>
    <p:custDataLst>
      <p:tags r:id="rId1"/>
    </p:custDataLst>
    <p:extLst>
      <p:ext uri="{BB962C8B-B14F-4D97-AF65-F5344CB8AC3E}">
        <p14:creationId xmlns:p14="http://schemas.microsoft.com/office/powerpoint/2010/main" val="366955862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id-ID" sz="2600" b="1" i="0" strike="noStrike" cap="none" spc="0" baseline="0">
                <a:solidFill>
                  <a:srgbClr val="1F366A"/>
                </a:solidFill>
                <a:effectLst/>
                <a:latin typeface="Arial"/>
                <a:ea typeface="Arial"/>
                <a:cs typeface="Arial"/>
              </a:rPr>
              <a:t>Melaporkan Kekhawatiran</a:t>
            </a:r>
          </a:p>
        </p:txBody>
      </p:sp>
      <p:sp>
        <p:nvSpPr>
          <p:cNvPr id="8" name="TextBox 7">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1C8C89E8-59C8-5749-9887-E81E03073D15}"/>
              </a:ext>
            </a:extLst>
          </p:cNvPr>
          <p:cNvSpPr txBox="1"/>
          <p:nvPr/>
        </p:nvSpPr>
        <p:spPr>
          <a:xfrm>
            <a:off x="381000" y="1581150"/>
            <a:ext cx="8077199" cy="3062377"/>
          </a:xfrm>
          <a:prstGeom prst="rect">
            <a:avLst/>
          </a:prstGeom>
          <a:noFill/>
        </p:spPr>
        <p:txBody>
          <a:bodyPr wrap="square" numCol="1" rtlCol="0">
            <a:spAutoFit/>
          </a:bodyPr>
          <a:lstStyle/>
          <a:p>
            <a:pPr>
              <a:spcAft>
                <a:spcPts val="1000"/>
              </a:spcAft>
            </a:pPr>
            <a:r>
              <a:rPr lang="id-ID" sz="2100" b="0" i="0" strike="noStrike" cap="none" spc="0" baseline="0" dirty="0">
                <a:solidFill>
                  <a:srgbClr val="181818"/>
                </a:solidFill>
                <a:effectLst/>
                <a:latin typeface="Arial"/>
                <a:ea typeface="Arial"/>
                <a:cs typeface="Arial"/>
              </a:rPr>
              <a:t>Segala pelanggaran harus segera dilaporkan ke </a:t>
            </a:r>
            <a:r>
              <a:rPr lang="id-ID" sz="2100" b="0" i="0" strike="noStrike" cap="none" spc="0" baseline="0" dirty="0" smtClean="0">
                <a:solidFill>
                  <a:srgbClr val="181818"/>
                </a:solidFill>
                <a:effectLst/>
                <a:latin typeface="Arial"/>
                <a:ea typeface="Arial"/>
                <a:cs typeface="Arial"/>
              </a:rPr>
              <a:t>[</a:t>
            </a:r>
            <a:r>
              <a:rPr lang="nn-NO" sz="2100" dirty="0" smtClean="0">
                <a:solidFill>
                  <a:schemeClr val="bg1">
                    <a:lumMod val="10000"/>
                  </a:schemeClr>
                </a:solidFill>
                <a:highlight>
                  <a:srgbClr val="FFFF00"/>
                </a:highlight>
                <a:latin typeface="Arial" panose="020B0604020202020204" pitchFamily="34" charset="0"/>
                <a:cs typeface="Arial" panose="020B0604020202020204" pitchFamily="34" charset="0"/>
              </a:rPr>
              <a:t>masukkan </a:t>
            </a:r>
            <a:r>
              <a:rPr lang="nn-NO" sz="2100" dirty="0">
                <a:solidFill>
                  <a:schemeClr val="bg1">
                    <a:lumMod val="10000"/>
                  </a:schemeClr>
                </a:solidFill>
                <a:highlight>
                  <a:srgbClr val="FFFF00"/>
                </a:highlight>
                <a:latin typeface="Arial" panose="020B0604020202020204" pitchFamily="34" charset="0"/>
                <a:cs typeface="Arial" panose="020B0604020202020204" pitchFamily="34" charset="0"/>
              </a:rPr>
              <a:t>pihak(-pihak)/departemen(-departemen) yang </a:t>
            </a:r>
            <a:r>
              <a:rPr lang="nn-NO" sz="2100" dirty="0" smtClean="0">
                <a:solidFill>
                  <a:schemeClr val="bg1">
                    <a:lumMod val="10000"/>
                  </a:schemeClr>
                </a:solidFill>
                <a:highlight>
                  <a:srgbClr val="FFFF00"/>
                </a:highlight>
                <a:latin typeface="Arial" panose="020B0604020202020204" pitchFamily="34" charset="0"/>
                <a:cs typeface="Arial" panose="020B0604020202020204" pitchFamily="34" charset="0"/>
              </a:rPr>
              <a:t>sesuai</a:t>
            </a:r>
            <a:r>
              <a:rPr lang="id-ID" sz="2100" b="0" i="0" strike="noStrike" cap="none" spc="0" baseline="0" dirty="0" smtClean="0">
                <a:solidFill>
                  <a:srgbClr val="181818"/>
                </a:solidFill>
                <a:effectLst/>
                <a:latin typeface="Arial"/>
                <a:ea typeface="Arial"/>
                <a:cs typeface="Arial"/>
              </a:rPr>
              <a:t>]. </a:t>
            </a:r>
            <a:endParaRPr lang="id-ID" sz="2100" b="0" i="0" strike="noStrike" cap="none" spc="0" baseline="0" dirty="0">
              <a:solidFill>
                <a:srgbClr val="181818"/>
              </a:solidFill>
              <a:effectLst/>
              <a:latin typeface="Arial"/>
              <a:ea typeface="Arial"/>
              <a:cs typeface="Arial"/>
            </a:endParaRPr>
          </a:p>
          <a:p>
            <a:pPr>
              <a:spcAft>
                <a:spcPts val="1000"/>
              </a:spcAft>
            </a:pPr>
            <a:r>
              <a:rPr lang="id-ID" sz="2100" b="0" i="0" strike="noStrike" cap="none" spc="0" baseline="0" dirty="0">
                <a:solidFill>
                  <a:srgbClr val="181818"/>
                </a:solidFill>
                <a:effectLst/>
                <a:latin typeface="Arial"/>
                <a:ea typeface="Arial"/>
                <a:cs typeface="Arial"/>
              </a:rPr>
              <a:t>Individu dapat membuat laporan dengan </a:t>
            </a:r>
            <a:r>
              <a:rPr lang="id-ID" sz="2100" b="0" i="0" strike="noStrike" cap="none" spc="0" baseline="0" dirty="0" smtClean="0">
                <a:solidFill>
                  <a:srgbClr val="181818"/>
                </a:solidFill>
                <a:effectLst/>
                <a:latin typeface="Arial"/>
                <a:ea typeface="Arial"/>
                <a:cs typeface="Arial"/>
              </a:rPr>
              <a:t>[</a:t>
            </a:r>
            <a:r>
              <a:rPr lang="en-US" sz="2100" dirty="0" err="1" smtClean="0">
                <a:solidFill>
                  <a:schemeClr val="bg1">
                    <a:lumMod val="10000"/>
                  </a:schemeClr>
                </a:solidFill>
                <a:highlight>
                  <a:srgbClr val="FFFF00"/>
                </a:highlight>
                <a:latin typeface="Arial" panose="020B0604020202020204" pitchFamily="34" charset="0"/>
                <a:cs typeface="Arial" panose="020B0604020202020204" pitchFamily="34" charset="0"/>
              </a:rPr>
              <a:t>masukkan</a:t>
            </a:r>
            <a:r>
              <a:rPr lang="en-US" sz="2100" smtClean="0">
                <a:solidFill>
                  <a:schemeClr val="bg1">
                    <a:lumMod val="10000"/>
                  </a:schemeClr>
                </a:solidFill>
                <a:highlight>
                  <a:srgbClr val="FFFF00"/>
                </a:highlight>
                <a:latin typeface="Arial" panose="020B0604020202020204" pitchFamily="34" charset="0"/>
                <a:cs typeface="Arial" panose="020B0604020202020204" pitchFamily="34" charset="0"/>
              </a:rPr>
              <a:t> instruksi</a:t>
            </a:r>
            <a:r>
              <a:rPr lang="en-US" sz="2100" dirty="0" smtClean="0">
                <a:solidFill>
                  <a:schemeClr val="bg1">
                    <a:lumMod val="10000"/>
                  </a:schemeClr>
                </a:solidFill>
                <a:highlight>
                  <a:srgbClr val="FFFF00"/>
                </a:highlight>
                <a:latin typeface="Arial" panose="020B0604020202020204" pitchFamily="34" charset="0"/>
                <a:cs typeface="Arial" panose="020B0604020202020204" pitchFamily="34" charset="0"/>
              </a:rPr>
              <a:t> </a:t>
            </a:r>
            <a:r>
              <a:rPr lang="en-US" sz="2100" dirty="0" err="1">
                <a:solidFill>
                  <a:schemeClr val="bg1">
                    <a:lumMod val="10000"/>
                  </a:schemeClr>
                </a:solidFill>
                <a:highlight>
                  <a:srgbClr val="FFFF00"/>
                </a:highlight>
                <a:latin typeface="Arial" panose="020B0604020202020204" pitchFamily="34" charset="0"/>
                <a:cs typeface="Arial" panose="020B0604020202020204" pitchFamily="34" charset="0"/>
              </a:rPr>
              <a:t>pelaporan</a:t>
            </a:r>
            <a:r>
              <a:rPr lang="id-ID" sz="2100" b="0" i="0" strike="noStrike" cap="none" spc="0" baseline="0" dirty="0" smtClean="0">
                <a:solidFill>
                  <a:srgbClr val="181818"/>
                </a:solidFill>
                <a:effectLst/>
                <a:latin typeface="Arial"/>
                <a:ea typeface="Arial"/>
                <a:cs typeface="Arial"/>
              </a:rPr>
              <a:t>].</a:t>
            </a:r>
            <a:endParaRPr lang="id-ID" sz="2100" b="0" i="0" strike="noStrike" cap="none" spc="0" baseline="0" dirty="0">
              <a:solidFill>
                <a:srgbClr val="181818"/>
              </a:solidFill>
              <a:effectLst/>
              <a:latin typeface="Arial"/>
              <a:ea typeface="Arial"/>
              <a:cs typeface="Arial"/>
            </a:endParaRPr>
          </a:p>
          <a:p>
            <a:pPr>
              <a:spcAft>
                <a:spcPts val="1000"/>
              </a:spcAft>
            </a:pPr>
            <a:r>
              <a:rPr lang="id-ID" sz="2100" b="0" i="0" strike="noStrike" cap="none" spc="0" baseline="0" dirty="0">
                <a:solidFill>
                  <a:srgbClr val="181818"/>
                </a:solidFill>
                <a:effectLst/>
                <a:latin typeface="Arial"/>
                <a:ea typeface="Arial"/>
                <a:cs typeface="Arial"/>
              </a:rPr>
              <a:t>Kami akan memastikan </a:t>
            </a:r>
            <a:r>
              <a:rPr lang="id-ID" sz="2100" b="0" i="0" u="sng" strike="noStrike" cap="none" spc="0" baseline="0" dirty="0">
                <a:solidFill>
                  <a:srgbClr val="181818"/>
                </a:solidFill>
                <a:effectLst/>
                <a:uFill>
                  <a:solidFill>
                    <a:srgbClr val="181818"/>
                  </a:solidFill>
                </a:uFill>
                <a:latin typeface="Arial"/>
                <a:ea typeface="Arial"/>
                <a:cs typeface="Arial"/>
              </a:rPr>
              <a:t>tidak ada tindakan pembalasan dendam</a:t>
            </a:r>
            <a:r>
              <a:rPr lang="id-ID" sz="2100" b="0" i="0" strike="noStrike" cap="none" spc="0" baseline="0" dirty="0">
                <a:solidFill>
                  <a:srgbClr val="181818"/>
                </a:solidFill>
                <a:effectLst/>
                <a:latin typeface="Arial"/>
                <a:ea typeface="Arial"/>
                <a:cs typeface="Arial"/>
              </a:rPr>
              <a:t> yang diambil terhadap siapa pun yang melaporkan pelanggaran aktual atau dugaan pelanggaran dengan iktikad baik.</a:t>
            </a:r>
          </a:p>
          <a:p>
            <a:pPr>
              <a:spcAft>
                <a:spcPts val="1000"/>
              </a:spcAft>
            </a:pPr>
            <a:r>
              <a:rPr lang="id-ID" sz="2100" b="0" i="0" strike="noStrike" cap="none" spc="0" baseline="0" dirty="0">
                <a:solidFill>
                  <a:srgbClr val="181818"/>
                </a:solidFill>
                <a:effectLst/>
                <a:latin typeface="Arial"/>
                <a:ea typeface="Arial"/>
                <a:cs typeface="Arial"/>
              </a:rPr>
              <a:t>Kami serius menanggapi dugaan yang dilaporkan.</a:t>
            </a:r>
          </a:p>
        </p:txBody>
      </p:sp>
      <p:sp>
        <p:nvSpPr>
          <p:cNvPr id="9" name="TextBox 8">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id-ID" sz="1200" b="1" i="0" strike="noStrike" cap="none" spc="0" baseline="0">
                <a:solidFill>
                  <a:srgbClr val="707074"/>
                </a:solidFill>
                <a:effectLst/>
                <a:latin typeface="Arial"/>
                <a:ea typeface="Arial"/>
                <a:cs typeface="Arial"/>
              </a:rPr>
              <a:t>MASUKKAN NAMA PERUSAHAAN/ACARA/JABATAN/LOGO</a:t>
            </a:r>
            <a:endParaRPr lang="en-US" sz="1200">
              <a:solidFill>
                <a:schemeClr val="accent4"/>
              </a:solidFill>
            </a:endParaRPr>
          </a:p>
        </p:txBody>
      </p:sp>
      <p:pic>
        <p:nvPicPr>
          <p:cNvPr id="10" name="Picture 9">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7456" y="203596"/>
            <a:ext cx="544167" cy="544167"/>
          </a:xfrm>
          <a:prstGeom prst="rect">
            <a:avLst/>
          </a:prstGeom>
        </p:spPr>
      </p:pic>
      <p:pic>
        <p:nvPicPr>
          <p:cNvPr id="11" name="Picture 10">
            <a:extLst>
              <a:ext uri="{FF2B5EF4-FFF2-40B4-BE49-F238E27FC236}">
                <a16:creationId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a16="http://schemas.microsoft.com/office/drawing/2014/main" xmlns="" id="{796593FC-F528-5E42-934A-1FF94446BACF}"/>
              </a:ext>
            </a:extLst>
          </p:cNvPr>
          <p:cNvPicPr>
            <a:picLocks noChangeAspect="1"/>
          </p:cNvPicPr>
          <p:nvPr/>
        </p:nvPicPr>
        <p:blipFill>
          <a:blip r:embed="rId4">
            <a:alphaModFix amt="10000"/>
            <a:extLst>
              <a:ext uri="{28A0092B-C50C-407E-A947-70E740481C1C}">
                <a14:useLocalDpi xmlns:a14="http://schemas.microsoft.com/office/drawing/2010/main" val="0"/>
              </a:ext>
            </a:extLst>
          </a:blip>
          <a:srcRect l="1667" t="5000" r="33333" b="18750"/>
          <a:stretch>
            <a:fillRect/>
          </a:stretch>
        </p:blipFill>
        <p:spPr>
          <a:xfrm>
            <a:off x="6172200" y="1657350"/>
            <a:ext cx="2971800" cy="3486150"/>
          </a:xfrm>
          <a:prstGeom prst="rect">
            <a:avLst/>
          </a:prstGeom>
        </p:spPr>
      </p:pic>
    </p:spTree>
    <p:custDataLst>
      <p:tags r:id="rId1"/>
    </p:custDataLst>
    <p:extLst>
      <p:ext uri="{BB962C8B-B14F-4D97-AF65-F5344CB8AC3E}">
        <p14:creationId xmlns:p14="http://schemas.microsoft.com/office/powerpoint/2010/main" val="197337338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21.10.31"/>
  <p:tag name="AS_TITLE" val="Aspose.Slides for Java"/>
  <p:tag name="AS_VERSION" val="21.10"/>
  <p:tag name="ARTICULATE_SLIDE_COUNT" val="1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5">
      <a:dk1>
        <a:srgbClr val="7D7D7D"/>
      </a:dk1>
      <a:lt1>
        <a:srgbClr val="F3F3F3"/>
      </a:lt1>
      <a:dk2>
        <a:srgbClr val="7D7D7D"/>
      </a:dk2>
      <a:lt2>
        <a:srgbClr val="F3F3F3"/>
      </a:lt2>
      <a:accent1>
        <a:srgbClr val="1F366A"/>
      </a:accent1>
      <a:accent2>
        <a:srgbClr val="006D6F"/>
      </a:accent2>
      <a:accent3>
        <a:srgbClr val="71B1A2"/>
      </a:accent3>
      <a:accent4>
        <a:srgbClr val="707074"/>
      </a:accent4>
      <a:accent5>
        <a:srgbClr val="E6E6E8"/>
      </a:accent5>
      <a:accent6>
        <a:srgbClr val="D2E3DE"/>
      </a:accent6>
      <a:hlink>
        <a:srgbClr val="006D6E"/>
      </a:hlink>
      <a:folHlink>
        <a:srgbClr val="71B1A1"/>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dvaMed PowerPoint Template - Widescreen 16.9 - Template - WB" id="{ABA75B98-E919-468E-B4D6-2BCC608BD875}" vid="{E06B004C-1CC5-4A03-8025-0FE4807796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DF79495D95BE44091C8E28A124A2B08" ma:contentTypeVersion="13" ma:contentTypeDescription="Create a new document." ma:contentTypeScope="" ma:versionID="92245dd4470408e7ecadf54b26df66e3">
  <xsd:schema xmlns:xsd="http://www.w3.org/2001/XMLSchema" xmlns:xs="http://www.w3.org/2001/XMLSchema" xmlns:p="http://schemas.microsoft.com/office/2006/metadata/properties" xmlns:ns2="f421dfa5-c9ed-4430-a1d6-a910a98df361" xmlns:ns3="09154ae6-5136-43c5-a3bd-19530b09e54b" targetNamespace="http://schemas.microsoft.com/office/2006/metadata/properties" ma:root="true" ma:fieldsID="e8b6b8ca14ac94ac31dccc84d89ecc3a" ns2:_="" ns3:_="">
    <xsd:import namespace="f421dfa5-c9ed-4430-a1d6-a910a98df361"/>
    <xsd:import namespace="09154ae6-5136-43c5-a3bd-19530b09e54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Notes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1dfa5-c9ed-4430-a1d6-a910a98df36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Notes0" ma:index="20" nillable="true" ma:displayName="Notes" ma:format="Dropdown" ma:internalName="Notes0">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154ae6-5136-43c5-a3bd-19530b09e54b"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Notes0 xmlns="f421dfa5-c9ed-4430-a1d6-a910a98df361" xsi:nil="true"/>
  </documentManagement>
</p:properties>
</file>

<file path=customXml/itemProps1.xml><?xml version="1.0" encoding="utf-8"?>
<ds:datastoreItem xmlns:ds="http://schemas.openxmlformats.org/officeDocument/2006/customXml" ds:itemID="{F1F4521A-453F-478C-AED4-B69861D3DE33}">
  <ds:schemaRefs>
    <ds:schemaRef ds:uri="http://schemas.microsoft.com/sharepoint/v3/contenttype/forms"/>
  </ds:schemaRefs>
</ds:datastoreItem>
</file>

<file path=customXml/itemProps2.xml><?xml version="1.0" encoding="utf-8"?>
<ds:datastoreItem xmlns:ds="http://schemas.openxmlformats.org/officeDocument/2006/customXml" ds:itemID="{D7631778-9EA2-4CBE-86AE-68B7646F1E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1dfa5-c9ed-4430-a1d6-a910a98df361"/>
    <ds:schemaRef ds:uri="09154ae6-5136-43c5-a3bd-19530b09e5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E3F62EF-0325-4C2B-8349-6A552D264902}">
  <ds:schemaRefs>
    <ds:schemaRef ds:uri="http://www.w3.org/XML/1998/namespace"/>
    <ds:schemaRef ds:uri="http://purl.org/dc/dcmitype/"/>
    <ds:schemaRef ds:uri="http://purl.org/dc/elements/1.1/"/>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openxmlformats.org/package/2006/metadata/core-properties"/>
    <ds:schemaRef ds:uri="4f0abc5f-2d1c-41e8-8a4d-484e88cee840"/>
    <ds:schemaRef ds:uri="43b224e3-a9e4-4124-a1be-9077015b3d57"/>
    <ds:schemaRef ds:uri="f421dfa5-c9ed-4430-a1d6-a910a98df361"/>
  </ds:schemaRefs>
</ds:datastoreItem>
</file>

<file path=docProps/app.xml><?xml version="1.0" encoding="utf-8"?>
<Properties xmlns="http://schemas.openxmlformats.org/officeDocument/2006/extended-properties" xmlns:vt="http://schemas.openxmlformats.org/officeDocument/2006/docPropsVTypes">
  <Template>AdvaMed PowerPoint Template - Widescreen 16.9 - Template - WB</Template>
  <TotalTime>0</TotalTime>
  <Words>928</Words>
  <Application>Microsoft Office PowerPoint</Application>
  <PresentationFormat>On-screen Show (16:9)</PresentationFormat>
  <Paragraphs>82</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Lato</vt:lpstr>
      <vt:lpstr>Office Theme</vt:lpstr>
      <vt:lpstr>PowerPoint Presentation</vt:lpstr>
      <vt:lpstr>Berbisnis dengan Integritas</vt:lpstr>
      <vt:lpstr>Area Utama Kepatuhan Global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Gumpert, Ethan</dc:creator>
  <cp:lastModifiedBy>Dušan Sekulović</cp:lastModifiedBy>
  <cp:revision>112</cp:revision>
  <dcterms:created xsi:type="dcterms:W3CDTF">2019-12-09T14:45:42Z</dcterms:created>
  <dcterms:modified xsi:type="dcterms:W3CDTF">2022-04-15T09:41:01Z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0x0101000DF79495D95BE44091C8E28A124A2B08</vt:lpwstr>
  </property>
  <property fmtid="{D5CDD505-2E9C-101B-9397-08002B2CF9AE}" pid="3" name="ArticulateGUID">
    <vt:lpwstr>F7BD3A7A-8AA8-4F58-9D7A-E2E4BA69926C</vt:lpwstr>
  </property>
  <property fmtid="{D5CDD505-2E9C-101B-9397-08002B2CF9AE}" pid="4" name="ArticulatePath">
    <vt:lpwstr>3C3pq4r0H2qx-u0k-Key%20Areas%20of%20Global%20Compliance_id-ID</vt:lpwstr>
  </property>
</Properties>
</file>