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312" r:id="rId5"/>
    <p:sldId id="313" r:id="rId6"/>
    <p:sldId id="314" r:id="rId7"/>
    <p:sldId id="315" r:id="rId8"/>
  </p:sldIdLst>
  <p:sldSz cx="9144000" cy="5143500" type="screen16x9"/>
  <p:notesSz cx="6858000" cy="9144000"/>
  <p:custDataLst>
    <p:tags r:id="rId1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6521B039-F56E-448C-BCE0-7ADE9B7E8166}">
          <p14:sldIdLst>
            <p14:sldId id="312"/>
            <p14:sldId id="313"/>
            <p14:sldId id="314"/>
            <p14:sldId id="31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60"/>
  </p:normalViewPr>
  <p:slideViewPr>
    <p:cSldViewPr>
      <p:cViewPr>
        <p:scale>
          <a:sx n="125" d="100"/>
          <a:sy n="125" d="100"/>
        </p:scale>
        <p:origin x="1266" y="504"/>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Kassem, Rana [GTSBE]" userId="e4c360c7-7847-46e6-bdb2-4d20c8ce8a85" providerId="ADAL" clId="{49B8EA92-1382-4E63-8949-A9C2EDFF8E0D}"/>
    <pc:docChg chg="modSld">
      <pc:chgData name="Kassem, Rana [GTSBE]" userId="e4c360c7-7847-46e6-bdb2-4d20c8ce8a85" providerId="ADAL" clId="{49B8EA92-1382-4E63-8949-A9C2EDFF8E0D}" dt="2021-05-19T07:59:23.068" v="9" actId="113"/>
      <pc:docMkLst>
        <pc:docMk/>
      </pc:docMkLst>
      <pc:sldChg chg="addSp modSp mod">
        <pc:chgData name="Kassem, Rana [GTSBE]" userId="e4c360c7-7847-46e6-bdb2-4d20c8ce8a85" providerId="ADAL" clId="{49B8EA92-1382-4E63-8949-A9C2EDFF8E0D}" dt="2021-05-19T07:59:23.068" v="9" actId="113"/>
        <pc:sldMkLst>
          <pc:docMk/>
          <pc:sldMk cId="521599352" sldId="312"/>
        </pc:sldMkLst>
        <pc:spChg chg="add mod">
          <ac:chgData name="Kassem, Rana [GTSBE]" userId="e4c360c7-7847-46e6-bdb2-4d20c8ce8a85" providerId="ADAL" clId="{49B8EA92-1382-4E63-8949-A9C2EDFF8E0D}" dt="2021-05-19T07:59:23.068" v="9" actId="113"/>
          <ac:spMkLst>
            <pc:docMk/>
            <pc:sldMk cId="521599352" sldId="312"/>
            <ac:spMk id="8" creationId="{C8C6289D-3008-44C2-BC70-61F746115304}"/>
          </ac:spMkLst>
        </pc:spChg>
        <pc:spChg chg="mod">
          <ac:chgData name="Kassem, Rana [GTSBE]" userId="e4c360c7-7847-46e6-bdb2-4d20c8ce8a85" providerId="ADAL" clId="{49B8EA92-1382-4E63-8949-A9C2EDFF8E0D}" dt="2021-05-19T07:59:04.838" v="0" actId="1076"/>
          <ac:spMkLst>
            <pc:docMk/>
            <pc:sldMk cId="521599352" sldId="312"/>
            <ac:spMk id="9" creationId="{A2C44AA8-93B2-5D44-9491-F0CE9E2D63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696200" y="199534"/>
            <a:ext cx="1184402" cy="548640"/>
          </a:xfrm>
          <a:prstGeom prst="rect">
            <a:avLst/>
          </a:prstGeom>
        </p:spPr>
      </p:pic>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10" name="Picture 9"/>
          <p:cNvPicPr>
            <a:picLocks/>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315200" y="199534"/>
            <a:ext cx="1417320" cy="475488"/>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F0C554D-53AE-3C44-980F-5101FF36A10A}"/>
              </a:ext>
            </a:extLst>
          </p:cNvPr>
          <p:cNvPicPr>
            <a:picLocks noChangeAspect="1"/>
          </p:cNvPicPr>
          <p:nvPr/>
        </p:nvPicPr>
        <p:blipFill>
          <a:blip r:embed="rId2">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056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Mengidentifikasi Konflik Kepentingan</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8143" y="656451"/>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5192569" cy="3357329"/>
          </a:xfrm>
          <a:prstGeom prst="rect">
            <a:avLst/>
          </a:prstGeom>
          <a:noFill/>
        </p:spPr>
        <p:txBody>
          <a:bodyPr wrap="square" rtlCol="0">
            <a:spAutoFit/>
          </a:bodyPr>
          <a:lstStyle/>
          <a:p>
            <a:pPr>
              <a:spcAft>
                <a:spcPts val="400"/>
              </a:spcAft>
            </a:pPr>
            <a:r>
              <a:rPr lang="id-ID" sz="2000" b="1" i="0" strike="noStrike" cap="none" spc="0" baseline="0" dirty="0">
                <a:solidFill>
                  <a:srgbClr val="006D6F"/>
                </a:solidFill>
                <a:effectLst/>
                <a:latin typeface="Arial"/>
                <a:ea typeface="Arial"/>
                <a:cs typeface="Arial"/>
              </a:rPr>
              <a:t>Pasangan Anda: Bagian 1</a:t>
            </a:r>
          </a:p>
          <a:p>
            <a:pPr>
              <a:spcAft>
                <a:spcPts val="1000"/>
              </a:spcAft>
            </a:pPr>
            <a:r>
              <a:rPr lang="id-ID" sz="1200" b="0" i="0" strike="noStrike" cap="none" spc="0" baseline="0" dirty="0">
                <a:solidFill>
                  <a:srgbClr val="181818"/>
                </a:solidFill>
                <a:effectLst/>
                <a:latin typeface="Arial"/>
                <a:ea typeface="Arial"/>
                <a:cs typeface="Arial"/>
              </a:rPr>
              <a:t>Pasangan Anda bekerja sebagai Tenaga Medis Profesional (HCP) di rumah sakit tempatnya memiliki otoritas atas sejumlah keputusan pembelian. Perusahaan Anda berupaya untuk menjual produk ke rumah sakit ini. </a:t>
            </a:r>
            <a:r>
              <a:rPr sz="1200" dirty="0"/>
              <a:t/>
            </a:r>
            <a:br>
              <a:rPr sz="1200" dirty="0"/>
            </a:br>
            <a:r>
              <a:rPr lang="id-ID" sz="1200" b="1" i="0" u="sng" strike="noStrike" cap="none" spc="0" baseline="0" dirty="0">
                <a:solidFill>
                  <a:srgbClr val="1F366A"/>
                </a:solidFill>
                <a:effectLst/>
                <a:uFill>
                  <a:solidFill>
                    <a:srgbClr val="71B1A2"/>
                  </a:solidFill>
                </a:uFill>
                <a:latin typeface="Arial"/>
                <a:ea typeface="Arial"/>
                <a:cs typeface="Arial"/>
              </a:rPr>
              <a:t>Langkah apa yang harus Anda ambil untuk menghindari seluruh potensi konflik kepentingan?</a:t>
            </a:r>
          </a:p>
          <a:p>
            <a:pPr marL="342900" indent="-342900">
              <a:spcAft>
                <a:spcPts val="500"/>
              </a:spcAft>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Ungkapkan situasi di atas terlebih dahulu ke kontak pemasok utama Anda. </a:t>
            </a:r>
          </a:p>
          <a:p>
            <a:pPr marL="342900" indent="-342900">
              <a:spcAft>
                <a:spcPts val="500"/>
              </a:spcAft>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Apabila Anda tidak yakin jika ini dapat menimbulkan potensi konflik kepentingan, hubungi </a:t>
            </a:r>
            <a:r>
              <a:rPr lang="id-ID" sz="1200" b="1" i="0" strike="noStrike" cap="none" spc="0" baseline="0" dirty="0">
                <a:solidFill>
                  <a:srgbClr val="181818"/>
                </a:solidFill>
                <a:effectLst/>
                <a:latin typeface="Arial"/>
                <a:ea typeface="Arial"/>
                <a:cs typeface="Arial"/>
              </a:rPr>
              <a:t>[masukkan kontak kepatuhan/sumber informasi] </a:t>
            </a:r>
            <a:r>
              <a:rPr lang="id-ID" sz="1200" b="0" i="0" strike="noStrike" cap="none" spc="0" baseline="0" dirty="0">
                <a:solidFill>
                  <a:srgbClr val="181818"/>
                </a:solidFill>
                <a:effectLst/>
                <a:latin typeface="Arial"/>
                <a:ea typeface="Arial"/>
                <a:cs typeface="Arial"/>
              </a:rPr>
              <a:t>untuk mendapatkan informasi tambahan.</a:t>
            </a:r>
          </a:p>
          <a:p>
            <a:pPr marL="342900" indent="-342900">
              <a:spcAft>
                <a:spcPts val="500"/>
              </a:spcAft>
              <a:buClr>
                <a:schemeClr val="accent2"/>
              </a:buClr>
              <a:buFont typeface="+mj-lt"/>
              <a:buAutoNum type="alphaUcPeriod"/>
            </a:pPr>
            <a:r>
              <a:rPr lang="id-ID" sz="1200" spc="-20" dirty="0">
                <a:solidFill>
                  <a:srgbClr val="181818"/>
                </a:solidFill>
                <a:latin typeface="Arial"/>
                <a:ea typeface="Arial"/>
                <a:cs typeface="Arial"/>
              </a:rPr>
              <a:t>Menahan diri dari menjual atau mempromosikan produk di rumah sakit sampai Anda berhasil mengatasi situasi tersebut dengan perusahaan. </a:t>
            </a:r>
          </a:p>
          <a:p>
            <a:pPr marL="342900" indent="-342900">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Semua jawaban di atas.</a:t>
            </a: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8C6289D-3008-44C2-BC70-61F746115304}"/>
              </a:ext>
            </a:extLst>
          </p:cNvPr>
          <p:cNvSpPr txBox="1"/>
          <p:nvPr/>
        </p:nvSpPr>
        <p:spPr>
          <a:xfrm>
            <a:off x="80682" y="51274"/>
            <a:ext cx="6701118" cy="594360"/>
          </a:xfrm>
          <a:prstGeom prst="rect">
            <a:avLst/>
          </a:prstGeom>
          <a:noFill/>
        </p:spPr>
        <p:txBody>
          <a:bodyPr wrap="square">
            <a:spAutoFit/>
          </a:bodyPr>
          <a:lstStyle/>
          <a:p>
            <a:pPr marL="0" marR="0">
              <a:spcBef>
                <a:spcPct val="0"/>
              </a:spcBef>
              <a:spcAft>
                <a:spcPct val="0"/>
              </a:spcAft>
            </a:pPr>
            <a:r>
              <a:rPr lang="id-ID" sz="1100" b="1" i="0" strike="noStrike" cap="none" spc="0" baseline="0">
                <a:solidFill>
                  <a:srgbClr val="FF0000"/>
                </a:solidFill>
                <a:effectLst/>
                <a:latin typeface="Lato"/>
                <a:ea typeface="Lato"/>
                <a:cs typeface="Lato"/>
              </a:rPr>
              <a:t>Penafian</a:t>
            </a:r>
            <a:r>
              <a:rPr lang="id-ID" sz="1100" b="0" i="0" strike="noStrike" cap="none" spc="0" baseline="0">
                <a:solidFill>
                  <a:srgbClr val="FF0000"/>
                </a:solidFill>
                <a:effectLst/>
                <a:latin typeface="Lato"/>
                <a:ea typeface="Lato"/>
                <a:cs typeface="Lato"/>
              </a:rPr>
              <a:t>: </a:t>
            </a:r>
            <a:r>
              <a:rPr lang="id-ID" sz="1100" b="1" i="0" strike="noStrike" cap="none" spc="0" baseline="0">
                <a:solidFill>
                  <a:srgbClr val="313537"/>
                </a:solidFill>
                <a:effectLst/>
                <a:latin typeface="Lato"/>
                <a:ea typeface="Lato"/>
                <a:cs typeface="Lato"/>
              </a:rPr>
              <a:t>Harap diperhatikan bahwa dokumen ini diambil dari “Toolkit Kepatuhan Distributor Global” dalam situs web Advanced Medical Technology Association® (AdvaMed®): </a:t>
            </a:r>
            <a:r>
              <a:rPr lang="id-ID" sz="1100" b="0" i="0" u="sng" strike="noStrike" cap="none" spc="0" baseline="0">
                <a:solidFill>
                  <a:srgbClr val="313537"/>
                </a:solidFill>
                <a:effectLst/>
                <a:uFill>
                  <a:solidFill>
                    <a:srgbClr val="313537"/>
                  </a:solidFill>
                </a:uFill>
                <a:latin typeface="Lato"/>
                <a:ea typeface="Lato"/>
                <a:cs typeface="Lato"/>
                <a:hlinkClick r:id="rId4" history="0"/>
              </a:rPr>
              <a:t>https://www.advamed.org/issues/ethics-compliance/global-distributor-compliance-toolkit</a:t>
            </a:r>
            <a:r>
              <a:rPr lang="id-ID" sz="1100" b="0" i="0" strike="noStrike" cap="none" spc="0" baseline="0">
                <a:solidFill>
                  <a:srgbClr val="313537"/>
                </a:solidFill>
                <a:effectLst/>
                <a:latin typeface="Lato"/>
                <a:ea typeface="Lato"/>
                <a:cs typeface="Lato"/>
              </a:rPr>
              <a:t> </a:t>
            </a:r>
            <a:endParaRPr lang="en-US" sz="10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818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Mengidentifikasi Konflik Kepentingan</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5192569" cy="3357329"/>
          </a:xfrm>
          <a:prstGeom prst="rect">
            <a:avLst/>
          </a:prstGeom>
          <a:noFill/>
        </p:spPr>
        <p:txBody>
          <a:bodyPr wrap="square" rtlCol="0">
            <a:spAutoFit/>
          </a:bodyPr>
          <a:lstStyle/>
          <a:p>
            <a:pPr>
              <a:spcAft>
                <a:spcPts val="400"/>
              </a:spcAft>
            </a:pPr>
            <a:r>
              <a:rPr lang="id-ID" sz="2000" b="1" i="0" strike="noStrike" cap="none" spc="0" baseline="0" dirty="0">
                <a:solidFill>
                  <a:srgbClr val="006D6F"/>
                </a:solidFill>
                <a:effectLst/>
                <a:latin typeface="Arial"/>
                <a:ea typeface="Arial"/>
                <a:cs typeface="Arial"/>
              </a:rPr>
              <a:t>Pasangan Anda: Bagian 2</a:t>
            </a:r>
          </a:p>
          <a:p>
            <a:pPr>
              <a:spcAft>
                <a:spcPts val="1000"/>
              </a:spcAft>
            </a:pPr>
            <a:r>
              <a:rPr lang="id-ID" sz="1200" b="0" i="0" strike="noStrike" cap="none" spc="0" baseline="0" dirty="0">
                <a:solidFill>
                  <a:srgbClr val="181818"/>
                </a:solidFill>
                <a:effectLst/>
                <a:latin typeface="Arial"/>
                <a:ea typeface="Arial"/>
                <a:cs typeface="Arial"/>
              </a:rPr>
              <a:t>Pasangan Anda bekerja sebagai Tenaga Medis Profesional (HCP) di rumah sakit tempatnya memiliki otoritas atas sejumlah keputusan pembelian. Perusahaan Anda berupaya untuk menjual produk ke rumah sakit ini. </a:t>
            </a:r>
            <a:r>
              <a:rPr sz="1200" dirty="0"/>
              <a:t/>
            </a:r>
            <a:br>
              <a:rPr sz="1200" dirty="0"/>
            </a:br>
            <a:r>
              <a:rPr lang="id-ID" sz="1200" b="1" i="0" u="sng" strike="noStrike" cap="none" spc="0" baseline="0" dirty="0">
                <a:solidFill>
                  <a:srgbClr val="1F366A"/>
                </a:solidFill>
                <a:effectLst/>
                <a:uFill>
                  <a:solidFill>
                    <a:srgbClr val="71B1A2"/>
                  </a:solidFill>
                </a:uFill>
                <a:latin typeface="Arial"/>
                <a:ea typeface="Arial"/>
                <a:cs typeface="Arial"/>
              </a:rPr>
              <a:t>Langkah apa yang harus Anda ambil untuk menghindari seluruh potensi konflik kepentingan?</a:t>
            </a:r>
          </a:p>
          <a:p>
            <a:pPr marL="342900" indent="-342900">
              <a:spcAft>
                <a:spcPts val="500"/>
              </a:spcAft>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Ungkapkan situasi di atas terlebih dahulu ke kontak pemasok utama Anda. </a:t>
            </a:r>
          </a:p>
          <a:p>
            <a:pPr marL="342900" indent="-342900">
              <a:spcAft>
                <a:spcPts val="500"/>
              </a:spcAft>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Apabila Anda tidak yakin jika ini dapat menimbulkan potensi konflik kepentingan, hubungi </a:t>
            </a:r>
            <a:r>
              <a:rPr lang="id-ID" sz="1200" b="1" i="0" strike="noStrike" cap="none" spc="0" baseline="0" dirty="0">
                <a:solidFill>
                  <a:srgbClr val="181818"/>
                </a:solidFill>
                <a:effectLst/>
                <a:latin typeface="Arial"/>
                <a:ea typeface="Arial"/>
                <a:cs typeface="Arial"/>
              </a:rPr>
              <a:t>[masukkan kontak kepatuhan/sumber informasi] </a:t>
            </a:r>
            <a:r>
              <a:rPr lang="id-ID" sz="1200" b="0" i="0" strike="noStrike" cap="none" spc="0" baseline="0" dirty="0">
                <a:solidFill>
                  <a:srgbClr val="181818"/>
                </a:solidFill>
                <a:effectLst/>
                <a:latin typeface="Arial"/>
                <a:ea typeface="Arial"/>
                <a:cs typeface="Arial"/>
              </a:rPr>
              <a:t>untuk mendapatkan informasi tambahan.</a:t>
            </a:r>
          </a:p>
          <a:p>
            <a:pPr marL="342900" indent="-342900">
              <a:spcAft>
                <a:spcPts val="500"/>
              </a:spcAft>
              <a:buClr>
                <a:schemeClr val="accent2"/>
              </a:buClr>
              <a:buFont typeface="+mj-lt"/>
              <a:buAutoNum type="alphaUcPeriod"/>
            </a:pPr>
            <a:r>
              <a:rPr lang="id-ID" sz="1200" b="0" i="0" strike="noStrike" cap="none" spc="-20" dirty="0">
                <a:solidFill>
                  <a:srgbClr val="181818"/>
                </a:solidFill>
                <a:effectLst/>
                <a:latin typeface="Arial"/>
                <a:ea typeface="Arial"/>
                <a:cs typeface="Arial"/>
              </a:rPr>
              <a:t>Menahan diri dari menjual atau mempromosikan produk di rumah sakit sampai Anda berhasil mengatasi situasi tersebut dengan perusahaan. </a:t>
            </a:r>
          </a:p>
          <a:p>
            <a:pPr marL="342900" indent="-342900">
              <a:buClr>
                <a:schemeClr val="accent2"/>
              </a:buClr>
              <a:buFont typeface="+mj-lt"/>
              <a:buAutoNum type="alphaUcPeriod"/>
            </a:pPr>
            <a:r>
              <a:rPr lang="id-ID" sz="1200" b="0" i="0" strike="noStrike" cap="none" spc="0" baseline="0" dirty="0">
                <a:solidFill>
                  <a:srgbClr val="181818"/>
                </a:solidFill>
                <a:effectLst/>
                <a:latin typeface="Arial"/>
                <a:ea typeface="Arial"/>
                <a:cs typeface="Arial"/>
              </a:rPr>
              <a:t>Semua jawaban di atas.</a:t>
            </a: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635268-7397-304C-9725-A7570DA96DBB}"/>
              </a:ext>
            </a:extLst>
          </p:cNvPr>
          <p:cNvSpPr/>
          <p:nvPr/>
        </p:nvSpPr>
        <p:spPr>
          <a:xfrm>
            <a:off x="5702776" y="1581150"/>
            <a:ext cx="30255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20EBBC-C7A8-AB4E-AB84-1654E77A3BE1}"/>
              </a:ext>
            </a:extLst>
          </p:cNvPr>
          <p:cNvSpPr txBox="1"/>
          <p:nvPr/>
        </p:nvSpPr>
        <p:spPr>
          <a:xfrm>
            <a:off x="5954909" y="1730921"/>
            <a:ext cx="2633246" cy="2898229"/>
          </a:xfrm>
          <a:prstGeom prst="rect">
            <a:avLst/>
          </a:prstGeom>
          <a:noFill/>
        </p:spPr>
        <p:txBody>
          <a:bodyPr wrap="square" rtlCol="0">
            <a:spAutoFit/>
          </a:bodyPr>
          <a:lstStyle/>
          <a:p>
            <a:pPr>
              <a:spcAft>
                <a:spcPts val="1000"/>
              </a:spcAft>
            </a:pPr>
            <a:r>
              <a:rPr lang="id-ID" sz="1500" b="1" i="0" strike="noStrike" cap="none" spc="0" baseline="0" dirty="0">
                <a:solidFill>
                  <a:srgbClr val="FFFFFF"/>
                </a:solidFill>
                <a:effectLst/>
                <a:latin typeface="Arial"/>
                <a:ea typeface="Arial"/>
                <a:cs typeface="Arial"/>
              </a:rPr>
              <a:t>Jawaban yang benar adalah D. </a:t>
            </a:r>
            <a:endParaRPr lang="en-US" dirty="0">
              <a:solidFill>
                <a:srgbClr val="FFFFFF"/>
              </a:solidFill>
            </a:endParaRPr>
          </a:p>
          <a:p>
            <a:r>
              <a:rPr lang="id-ID" sz="1150" b="0" i="0" strike="noStrike" cap="none" spc="0" baseline="0" dirty="0">
                <a:solidFill>
                  <a:srgbClr val="FFFFFF"/>
                </a:solidFill>
                <a:effectLst/>
                <a:latin typeface="Arial"/>
                <a:ea typeface="Arial"/>
                <a:cs typeface="Arial"/>
              </a:rPr>
              <a:t>Ini adalah potensi konflik kepentingan antara kepentingan Anda serta kepentingan Perusahaan dan Mitra Bisnis Anda. Anda harus mengungkapkan semua potensi konflik kepentingan terlebih dahulu. Apabila Anda tidak yakin jika terdapat konflik kepentingan, Anda selalu dapat menghubungi [masukkan kontak perusahaan] untuk mengajukan pertanyaan atau meminta panduan. </a:t>
            </a:r>
          </a:p>
        </p:txBody>
      </p:sp>
    </p:spTree>
    <p:extLst>
      <p:ext uri="{BB962C8B-B14F-4D97-AF65-F5344CB8AC3E}">
        <p14:creationId xmlns:p14="http://schemas.microsoft.com/office/powerpoint/2010/main" val="155653107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056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Mengidentifikasi Konflik Kepentingan</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4723631" cy="3172663"/>
          </a:xfrm>
          <a:prstGeom prst="rect">
            <a:avLst/>
          </a:prstGeom>
          <a:noFill/>
        </p:spPr>
        <p:txBody>
          <a:bodyPr wrap="square" rtlCol="0">
            <a:spAutoFit/>
          </a:bodyPr>
          <a:lstStyle/>
          <a:p>
            <a:pPr>
              <a:spcAft>
                <a:spcPts val="400"/>
              </a:spcAft>
            </a:pPr>
            <a:r>
              <a:rPr lang="id-ID" sz="2000" b="1" i="0" strike="noStrike" cap="none" spc="0" baseline="0" dirty="0">
                <a:solidFill>
                  <a:srgbClr val="006D6F"/>
                </a:solidFill>
                <a:effectLst/>
                <a:latin typeface="Arial"/>
                <a:ea typeface="Arial"/>
                <a:cs typeface="Arial"/>
              </a:rPr>
              <a:t>Perwakilan Penjualan Baru: Bagian 1</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Anda sedang mempertimbangkan untuk merekrut perwakilan penjualan baru namun belum memutuskan jika ini perlu dilakukan untuk bisnis Anda.</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Di tengah keraguan, Anda menerima telepon dari tenaga medis profesional terkenal yang juga merupakan pelanggan penting.</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Dia memberi tahu Anda bahwa putranya baru saja lulus dari sekolah kedokteran dan dapat menjadi aset besar bagi perusahaan Anda.</a:t>
            </a:r>
          </a:p>
          <a:p>
            <a:pPr marL="285750" indent="-285750">
              <a:spcAft>
                <a:spcPts val="10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Anda setuju untuk mewawancarainya, tetapi ternyata dia bukan kandidat yang ideal untuk peran tersebut.</a:t>
            </a:r>
          </a:p>
          <a:p>
            <a:pPr>
              <a:spcAft>
                <a:spcPts val="400"/>
              </a:spcAft>
            </a:pPr>
            <a:r>
              <a:rPr lang="id-ID" sz="1300" b="1" i="0" u="sng" strike="noStrike" cap="none" spc="0" baseline="0" dirty="0">
                <a:solidFill>
                  <a:srgbClr val="1F366A"/>
                </a:solidFill>
                <a:effectLst/>
                <a:uFill>
                  <a:solidFill>
                    <a:srgbClr val="71B1A2"/>
                  </a:solidFill>
                </a:uFill>
                <a:latin typeface="Arial"/>
                <a:ea typeface="Arial"/>
                <a:cs typeface="Arial"/>
              </a:rPr>
              <a:t>Apakah sebaiknya Anda merekrutnya?</a:t>
            </a:r>
            <a:endParaRPr lang="en-US" sz="1300" b="1" u="sng" dirty="0">
              <a:solidFill>
                <a:schemeClr val="accent1"/>
              </a:solidFill>
              <a:uFill>
                <a:solidFill>
                  <a:schemeClr val="accent3"/>
                </a:solidFill>
              </a:uFill>
            </a:endParaRP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28F15B-3408-ED41-9816-79ECFA2B7B66}"/>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5166012" y="1320951"/>
            <a:ext cx="4913268" cy="4792893"/>
          </a:xfrm>
          <a:prstGeom prst="rect">
            <a:avLst/>
          </a:prstGeom>
        </p:spPr>
      </p:pic>
    </p:spTree>
    <p:extLst>
      <p:ext uri="{BB962C8B-B14F-4D97-AF65-F5344CB8AC3E}">
        <p14:creationId xmlns:p14="http://schemas.microsoft.com/office/powerpoint/2010/main" val="35651135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592899"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Mengidentifikasi Konflik Kepentingan</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504950"/>
            <a:ext cx="4723631" cy="3172663"/>
          </a:xfrm>
          <a:prstGeom prst="rect">
            <a:avLst/>
          </a:prstGeom>
          <a:noFill/>
        </p:spPr>
        <p:txBody>
          <a:bodyPr wrap="square" rtlCol="0">
            <a:spAutoFit/>
          </a:bodyPr>
          <a:lstStyle/>
          <a:p>
            <a:pPr>
              <a:spcAft>
                <a:spcPts val="400"/>
              </a:spcAft>
            </a:pPr>
            <a:r>
              <a:rPr lang="id-ID" sz="2000" b="1" i="0" strike="noStrike" cap="none" spc="0" baseline="0" dirty="0">
                <a:solidFill>
                  <a:srgbClr val="006D6F"/>
                </a:solidFill>
                <a:effectLst/>
                <a:latin typeface="Arial"/>
                <a:ea typeface="Arial"/>
                <a:cs typeface="Arial"/>
              </a:rPr>
              <a:t>Perwakilan Penjualan Baru: Bagian 2</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Anda sedang mempertimbangkan untuk merekrut perwakilan penjualan baru namun belum memutuskan jika ini perlu dilakukan untuk bisnis Anda.</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Di tengah keraguan, Anda menerima telepon dari tenaga medis profesional terkenal yang juga merupakan pelanggan penting.</a:t>
            </a:r>
          </a:p>
          <a:p>
            <a:pPr marL="285750" indent="-285750">
              <a:spcAft>
                <a:spcPts val="5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Dia memberi tahu Anda bahwa putranya baru saja lulus dari sekolah kedokteran dan dapat menjadi aset besar bagi perusahaan Anda.</a:t>
            </a:r>
          </a:p>
          <a:p>
            <a:pPr marL="285750" indent="-285750">
              <a:spcAft>
                <a:spcPts val="1000"/>
              </a:spcAft>
              <a:buClr>
                <a:schemeClr val="accent2"/>
              </a:buClr>
              <a:buFont typeface="Arial" panose="020B0604020202020204" pitchFamily="34" charset="0"/>
              <a:buChar char="•"/>
            </a:pPr>
            <a:r>
              <a:rPr lang="id-ID" sz="1300" b="0" i="0" strike="noStrike" cap="none" spc="0" baseline="0" dirty="0">
                <a:solidFill>
                  <a:srgbClr val="181818"/>
                </a:solidFill>
                <a:effectLst/>
                <a:latin typeface="Arial"/>
                <a:ea typeface="Arial"/>
                <a:cs typeface="Arial"/>
              </a:rPr>
              <a:t>Anda setuju untuk mewawancarainya, tetapi ternyata dia bukan kandidat yang ideal untuk peran tersebut.</a:t>
            </a:r>
          </a:p>
          <a:p>
            <a:pPr>
              <a:spcAft>
                <a:spcPts val="400"/>
              </a:spcAft>
            </a:pPr>
            <a:r>
              <a:rPr lang="id-ID" sz="1300" b="1" i="0" u="sng" strike="noStrike" cap="none" spc="0" baseline="0" dirty="0">
                <a:solidFill>
                  <a:srgbClr val="1F366A"/>
                </a:solidFill>
                <a:effectLst/>
                <a:uFill>
                  <a:solidFill>
                    <a:srgbClr val="71B1A2"/>
                  </a:solidFill>
                </a:uFill>
                <a:latin typeface="Arial"/>
                <a:ea typeface="Arial"/>
                <a:cs typeface="Arial"/>
              </a:rPr>
              <a:t>Apakah sebaiknya Anda merekrutnya?</a:t>
            </a:r>
            <a:endParaRPr lang="en-US" sz="1300" b="1" u="sng" dirty="0">
              <a:solidFill>
                <a:schemeClr val="accent1"/>
              </a:solidFill>
              <a:uFill>
                <a:solidFill>
                  <a:schemeClr val="accent3"/>
                </a:solidFill>
              </a:uFill>
            </a:endParaRP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A245CB6-930B-6B4C-A2D2-5B474A6C4D6A}"/>
              </a:ext>
            </a:extLst>
          </p:cNvPr>
          <p:cNvSpPr/>
          <p:nvPr/>
        </p:nvSpPr>
        <p:spPr>
          <a:xfrm>
            <a:off x="5486400" y="1581150"/>
            <a:ext cx="3241963" cy="3276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4F6DD4B-CC45-3447-9766-B2A8B0F05344}"/>
              </a:ext>
            </a:extLst>
          </p:cNvPr>
          <p:cNvSpPr txBox="1"/>
          <p:nvPr/>
        </p:nvSpPr>
        <p:spPr>
          <a:xfrm>
            <a:off x="5621481" y="1713909"/>
            <a:ext cx="2971800" cy="3026470"/>
          </a:xfrm>
          <a:prstGeom prst="rect">
            <a:avLst/>
          </a:prstGeom>
          <a:noFill/>
        </p:spPr>
        <p:txBody>
          <a:bodyPr wrap="square" rtlCol="0">
            <a:spAutoFit/>
          </a:bodyPr>
          <a:lstStyle/>
          <a:p>
            <a:pPr>
              <a:spcAft>
                <a:spcPts val="1000"/>
              </a:spcAft>
            </a:pPr>
            <a:r>
              <a:rPr lang="id-ID" sz="1400" b="1" i="0" strike="noStrike" cap="none" spc="0" baseline="0" dirty="0">
                <a:solidFill>
                  <a:srgbClr val="FFFFFF"/>
                </a:solidFill>
                <a:effectLst/>
                <a:latin typeface="Arial"/>
                <a:ea typeface="Arial"/>
                <a:cs typeface="Arial"/>
              </a:rPr>
              <a:t>Tidak. Anda tidak seharusnya merekrut putra dari Tenaga Medis Profesional tersebut:</a:t>
            </a:r>
            <a:endParaRPr lang="en-US" sz="1600" dirty="0">
              <a:solidFill>
                <a:srgbClr val="FFFFFF"/>
              </a:solidFill>
            </a:endParaRPr>
          </a:p>
          <a:p>
            <a:pPr marL="342900" indent="-342900">
              <a:spcAft>
                <a:spcPts val="500"/>
              </a:spcAft>
              <a:buFont typeface="+mj-lt"/>
              <a:buAutoNum type="arabicPeriod"/>
            </a:pPr>
            <a:r>
              <a:rPr lang="id-ID" sz="1100" b="0" i="0" strike="noStrike" cap="none" spc="0" baseline="0" dirty="0">
                <a:solidFill>
                  <a:srgbClr val="FFFFFF"/>
                </a:solidFill>
                <a:effectLst/>
                <a:latin typeface="Arial"/>
                <a:ea typeface="Arial"/>
                <a:cs typeface="Arial"/>
              </a:rPr>
              <a:t>Tidak jelas bahwa terdapat kebutuhan atau justifikasi bisnis yang sah untuk kemungkinan posisi penjualan baru.</a:t>
            </a:r>
          </a:p>
          <a:p>
            <a:pPr marL="342900" indent="-342900">
              <a:spcAft>
                <a:spcPts val="500"/>
              </a:spcAft>
              <a:buFont typeface="+mj-lt"/>
              <a:buAutoNum type="arabicPeriod"/>
            </a:pPr>
            <a:r>
              <a:rPr lang="id-ID" sz="1100" b="0" i="0" strike="noStrike" cap="none" spc="0" baseline="0" dirty="0">
                <a:solidFill>
                  <a:srgbClr val="FFFFFF"/>
                </a:solidFill>
                <a:effectLst/>
                <a:latin typeface="Arial"/>
                <a:ea typeface="Arial"/>
                <a:cs typeface="Arial"/>
              </a:rPr>
              <a:t>Putra Tenaga Medis Profesional bukanlah kandidat ideal untuk posisi tersebut.</a:t>
            </a:r>
          </a:p>
          <a:p>
            <a:pPr marL="342900" indent="-342900">
              <a:spcAft>
                <a:spcPts val="500"/>
              </a:spcAft>
              <a:buFont typeface="+mj-lt"/>
              <a:buAutoNum type="arabicPeriod"/>
            </a:pPr>
            <a:r>
              <a:rPr lang="id-ID" sz="1100" b="0" i="0" strike="noStrike" cap="none" spc="0" baseline="0" dirty="0">
                <a:solidFill>
                  <a:srgbClr val="FFFFFF"/>
                </a:solidFill>
                <a:effectLst/>
                <a:latin typeface="Arial"/>
                <a:ea typeface="Arial"/>
                <a:cs typeface="Arial"/>
              </a:rPr>
              <a:t>Mempekerjakan putra Tenaga Medis Profesional, sekalipun dia adalah kandidat ideal, akan menimbulkan konflik kepentingan karena hubungannya dengan pelanggan Tenaga Medis Profesional.</a:t>
            </a:r>
          </a:p>
        </p:txBody>
      </p:sp>
    </p:spTree>
    <p:extLst>
      <p:ext uri="{BB962C8B-B14F-4D97-AF65-F5344CB8AC3E}">
        <p14:creationId xmlns:p14="http://schemas.microsoft.com/office/powerpoint/2010/main" val="274742004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8F5117D4-28DB-4146-A2D3-569079C13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944</TotalTime>
  <Words>340</Words>
  <Application>Microsoft Office PowerPoint</Application>
  <PresentationFormat>On-screen Show (16:9)</PresentationFormat>
  <Paragraphs>39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Lato</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Microsoft account</cp:lastModifiedBy>
  <cp:revision>112</cp:revision>
  <dcterms:created xsi:type="dcterms:W3CDTF">2019-12-09T14:45:42Z</dcterms:created>
  <dcterms:modified xsi:type="dcterms:W3CDTF">2022-04-11T09:11:33Z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