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12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</p:sldIdLst>
  <p:sldSz cx="9144000" cy="5143500" type="screen16x9"/>
  <p:notesSz cx="6858000" cy="9144000"/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5216E385-59A4-464A-B474-6CC440EFD2FE}">
          <p14:sldIdLst>
            <p14:sldId id="312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EDF5"/>
    <a:srgbClr val="3399CC"/>
    <a:srgbClr val="3798B9"/>
    <a:srgbClr val="003066"/>
    <a:srgbClr val="FFFFFF"/>
    <a:srgbClr val="9E0389"/>
    <a:srgbClr val="0082D1"/>
    <a:srgbClr val="00608A"/>
    <a:srgbClr val="7D7D7D"/>
    <a:srgbClr val="006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57" autoAdjust="0"/>
    <p:restoredTop sz="94660"/>
  </p:normalViewPr>
  <p:slideViewPr>
    <p:cSldViewPr>
      <p:cViewPr varScale="1">
        <p:scale>
          <a:sx n="88" d="100"/>
          <a:sy n="88" d="100"/>
        </p:scale>
        <p:origin x="708" y="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DA3B105A-C161-4229-99D7-8EFBFA11AC2D}"/>
    <pc:docChg chg="modSld">
      <pc:chgData name="Kassem, Rana [GTSBE]" userId="e4c360c7-7847-46e6-bdb2-4d20c8ce8a85" providerId="ADAL" clId="{DA3B105A-C161-4229-99D7-8EFBFA11AC2D}" dt="2021-05-19T07:46:31.060" v="9" actId="207"/>
      <pc:docMkLst>
        <pc:docMk/>
      </pc:docMkLst>
      <pc:sldChg chg="addSp modSp mod">
        <pc:chgData name="Kassem, Rana [GTSBE]" userId="e4c360c7-7847-46e6-bdb2-4d20c8ce8a85" providerId="ADAL" clId="{DA3B105A-C161-4229-99D7-8EFBFA11AC2D}" dt="2021-05-19T07:46:31.060" v="9" actId="207"/>
        <pc:sldMkLst>
          <pc:docMk/>
          <pc:sldMk cId="521599352" sldId="312"/>
        </pc:sldMkLst>
        <pc:spChg chg="mod">
          <ac:chgData name="Kassem, Rana [GTSBE]" userId="e4c360c7-7847-46e6-bdb2-4d20c8ce8a85" providerId="ADAL" clId="{DA3B105A-C161-4229-99D7-8EFBFA11AC2D}" dt="2021-05-19T07:45:59.001" v="0" actId="1076"/>
          <ac:spMkLst>
            <pc:docMk/>
            <pc:sldMk cId="521599352" sldId="312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DA3B105A-C161-4229-99D7-8EFBFA11AC2D}" dt="2021-05-19T07:46:31.060" v="9" actId="207"/>
          <ac:spMkLst>
            <pc:docMk/>
            <pc:sldMk cId="521599352" sldId="312"/>
            <ac:spMk id="10" creationId="{298BB615-41D4-4CA4-84A3-99AA19D781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dvamed.org/issues/ethics-compliance/global-distributor-compliance-toolk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3ACBB3-06C4-264E-A7C8-6494F609CCB5}"/>
              </a:ext>
            </a:extLst>
          </p:cNvPr>
          <p:cNvSpPr/>
          <p:nvPr/>
        </p:nvSpPr>
        <p:spPr>
          <a:xfrm>
            <a:off x="3733800" y="2114550"/>
            <a:ext cx="5257799" cy="2743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228600" y="694551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2895599" cy="192873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Meals</a:t>
            </a:r>
            <a:endParaRPr lang="en-US" sz="21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en-US" sz="1800" b="1" dirty="0">
                <a:solidFill>
                  <a:schemeClr val="bg1">
                    <a:lumMod val="10000"/>
                  </a:schemeClr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What you may do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2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offer modest and infrequent business-related meals to HCPs and GOs.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B0ABF4-2679-EC4D-AF63-F6418E688D42}"/>
              </a:ext>
            </a:extLst>
          </p:cNvPr>
          <p:cNvSpPr txBox="1"/>
          <p:nvPr/>
        </p:nvSpPr>
        <p:spPr>
          <a:xfrm>
            <a:off x="3886200" y="2266950"/>
            <a:ext cx="5024718" cy="247760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300" b="1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for a compliant interaction: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the focus on the business or educational purpose.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a modest restaurant where you can have an effective discussion.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the meal’s cost will be within your company’s internal </a:t>
            </a:r>
            <a:b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 limit.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provide meals to the personal guest of an HCP or GO.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Discourage HCPs or GOs from bringing personal guests to a meal.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itemized receipts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BB615-41D4-4CA4-84A3-99AA19D781AD}"/>
              </a:ext>
            </a:extLst>
          </p:cNvPr>
          <p:cNvSpPr txBox="1"/>
          <p:nvPr/>
        </p:nvSpPr>
        <p:spPr>
          <a:xfrm>
            <a:off x="144290" y="70378"/>
            <a:ext cx="6858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effectLst/>
                <a:latin typeface="Lato"/>
                <a:ea typeface="Calibri" panose="020F0502020204030204" pitchFamily="34" charset="0"/>
                <a:cs typeface="Calibri" panose="020F0502020204030204" pitchFamily="34" charset="0"/>
              </a:rPr>
              <a:t>Disclaimer</a:t>
            </a:r>
            <a:r>
              <a:rPr lang="en-US" sz="1100" dirty="0">
                <a:solidFill>
                  <a:srgbClr val="FF0000"/>
                </a:solidFill>
                <a:effectLst/>
                <a:latin typeface="Lato"/>
                <a:ea typeface="Calibri" panose="020F0502020204030204" pitchFamily="34" charset="0"/>
              </a:rPr>
              <a:t>: Please note that this document is taken from the “Global Distributor Compliance Toolkit” in the Advanced Medical Technology Association® (</a:t>
            </a:r>
            <a:r>
              <a:rPr lang="en-US" sz="1100" dirty="0" err="1">
                <a:solidFill>
                  <a:srgbClr val="FF0000"/>
                </a:solidFill>
                <a:effectLst/>
                <a:latin typeface="Lato"/>
                <a:ea typeface="Calibri" panose="020F0502020204030204" pitchFamily="34" charset="0"/>
              </a:rPr>
              <a:t>AdvaMed</a:t>
            </a:r>
            <a:r>
              <a:rPr lang="en-US" sz="1100" dirty="0">
                <a:solidFill>
                  <a:srgbClr val="FF0000"/>
                </a:solidFill>
                <a:effectLst/>
                <a:latin typeface="Lato"/>
                <a:ea typeface="Calibri" panose="020F0502020204030204" pitchFamily="34" charset="0"/>
              </a:rPr>
              <a:t>®)  website: </a:t>
            </a:r>
            <a:r>
              <a:rPr lang="en-US" sz="1100" u="sng" dirty="0">
                <a:solidFill>
                  <a:schemeClr val="bg1">
                    <a:lumMod val="10000"/>
                  </a:schemeClr>
                </a:solidFill>
                <a:effectLst/>
                <a:latin typeface="Lato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https://www.advamed.org/issues/ethics-compliance/global-distributor-compliance-toolkit</a:t>
            </a:r>
            <a:r>
              <a:rPr lang="en-US" sz="1100" dirty="0">
                <a:solidFill>
                  <a:schemeClr val="bg1">
                    <a:lumMod val="10000"/>
                  </a:schemeClr>
                </a:solidFill>
                <a:effectLst/>
                <a:latin typeface="Lato"/>
                <a:ea typeface="Calibri" panose="020F0502020204030204" pitchFamily="34" charset="0"/>
              </a:rPr>
              <a:t> </a:t>
            </a:r>
            <a:endParaRPr lang="en-US" sz="1000" dirty="0">
              <a:solidFill>
                <a:schemeClr val="bg1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/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6095999" cy="205697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Gifts &amp; Entertainment</a:t>
            </a:r>
          </a:p>
          <a:p>
            <a:pPr>
              <a:spcAft>
                <a:spcPts val="5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</a:t>
            </a:r>
            <a:r>
              <a:rPr lang="en-US" sz="1800" b="1" dirty="0">
                <a:solidFill>
                  <a:schemeClr val="bg1">
                    <a:lumMod val="10000"/>
                  </a:schemeClr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gifts to the personal guest of an HCP or GO.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entertainment or recreation to an HCP or GO.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cash or cash equivalents such as gift certificates to an HCP or GO.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6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/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5257799" cy="21416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Charitable Donations</a:t>
            </a:r>
          </a:p>
          <a:p>
            <a:pPr>
              <a:spcAft>
                <a:spcPts val="5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and their representatives may make monetary and in-kind donations to support bona fide charitable organizations and missions, provided that the donation is not intended as an inappropriate inducement and does not privately benefit an HCP.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03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/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4724399" cy="18646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Sponsorship of an Individual HCP</a:t>
            </a:r>
          </a:p>
          <a:p>
            <a:pPr>
              <a:spcAft>
                <a:spcPts val="5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sponsor an individual HCP to a third-party educational conference or product training and medical education meeting, ONLY if allowed by local laws, regulations and industry codes.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2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/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5714999" cy="322908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Sponsorship of an Individual HCP</a:t>
            </a:r>
          </a:p>
          <a:p>
            <a:pPr>
              <a:spcAft>
                <a:spcPts val="5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should ensure any event or meeting meets </a:t>
            </a:r>
            <a:b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criteria: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meeting agenda is focused on scientific or educational topics relevant to the HCP’s specialty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location of the meeting is modest and appropriate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sponsorship for this meeting does not contribute to entertainment or recreational activities</a:t>
            </a:r>
          </a:p>
          <a:p>
            <a:pPr>
              <a:spcAft>
                <a:spcPts val="500"/>
              </a:spcAft>
            </a:pPr>
            <a:endParaRPr lang="en-US" sz="18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3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/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2" y="1879252"/>
            <a:ext cx="5181598" cy="21416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Educational Grants</a:t>
            </a:r>
          </a:p>
          <a:p>
            <a:pPr>
              <a:spcAft>
                <a:spcPts val="500"/>
              </a:spcAft>
              <a:buClr>
                <a:schemeClr val="accent2"/>
              </a:buClr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and their representatives may provide grants for legitimate educational purposes including grants to support medical education, the education of patients about important healthcare topics and to support third-party educational conferences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54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Public Tenders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FC6819-235E-444C-8399-A79E86479DF4}"/>
              </a:ext>
            </a:extLst>
          </p:cNvPr>
          <p:cNvSpPr txBox="1"/>
          <p:nvPr/>
        </p:nvSpPr>
        <p:spPr>
          <a:xfrm>
            <a:off x="381001" y="2285820"/>
            <a:ext cx="2514599" cy="2464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accent2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What you </a:t>
            </a:r>
            <a:r>
              <a:rPr lang="en-US" sz="1500" b="1" dirty="0">
                <a:solidFill>
                  <a:schemeClr val="accent2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sz="1500" dirty="0">
                <a:solidFill>
                  <a:schemeClr val="accent2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do</a:t>
            </a:r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 on tenders for Company products where permitted under your company’s internal procedures and contract with the manufacturer of your medical device products.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AF7529-3623-B54A-84C1-8CCC3B2F7B43}"/>
              </a:ext>
            </a:extLst>
          </p:cNvPr>
          <p:cNvSpPr txBox="1"/>
          <p:nvPr/>
        </p:nvSpPr>
        <p:spPr>
          <a:xfrm>
            <a:off x="3200400" y="2286000"/>
            <a:ext cx="2895600" cy="236218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accent2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Tips for a compliant interaction</a:t>
            </a: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 fairly.</a:t>
            </a:r>
          </a:p>
          <a:p>
            <a:pPr marL="457200" lvl="1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US" sz="1500" b="1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collaborate with tender authorities in a way that would compromise fairness of the process.</a:t>
            </a:r>
          </a:p>
          <a:p>
            <a:pPr marL="457200" lvl="1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fair competition laws and do not collude with competitors.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5E21B4A-DE87-EA4E-BDBE-F03BBE92D989}"/>
              </a:ext>
            </a:extLst>
          </p:cNvPr>
          <p:cNvCxnSpPr>
            <a:cxnSpLocks/>
          </p:cNvCxnSpPr>
          <p:nvPr/>
        </p:nvCxnSpPr>
        <p:spPr>
          <a:xfrm>
            <a:off x="3048000" y="2343150"/>
            <a:ext cx="0" cy="240744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570D53-AAC5-F14D-8A46-FCD7FF774DAF}"/>
              </a:ext>
            </a:extLst>
          </p:cNvPr>
          <p:cNvSpPr txBox="1"/>
          <p:nvPr/>
        </p:nvSpPr>
        <p:spPr>
          <a:xfrm>
            <a:off x="6400801" y="2285820"/>
            <a:ext cx="2581836" cy="223394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US" sz="1500" b="1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 gifts, donations, or anything of value to try to influence the tender specifications, documentation or decision.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US" sz="1500" b="1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submit “false bids” to try to influence the tender’s decision.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FBC5B7A-0ADA-DC40-BBCB-56E4BF770880}"/>
              </a:ext>
            </a:extLst>
          </p:cNvPr>
          <p:cNvCxnSpPr>
            <a:cxnSpLocks/>
          </p:cNvCxnSpPr>
          <p:nvPr/>
        </p:nvCxnSpPr>
        <p:spPr>
          <a:xfrm>
            <a:off x="6248400" y="2343150"/>
            <a:ext cx="0" cy="240744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85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10336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Demonstration Products &amp; Samples</a:t>
            </a:r>
          </a:p>
          <a:p>
            <a:pPr>
              <a:spcAft>
                <a:spcPts val="5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provide demonstration, sample and evaluation products at no cost to HCPs as follows: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89E049DC-49B4-D14E-96AB-7E7A0F3BB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633" y="2876550"/>
            <a:ext cx="1140674" cy="1140674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0B36DE56-746F-EA47-BAC3-75D8D898A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26" y="2876550"/>
            <a:ext cx="1140674" cy="1140674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D9D94A7F-9E1F-C84C-80FD-AE0D79D98C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90" y="2876550"/>
            <a:ext cx="1140674" cy="11406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FC6819-235E-444C-8399-A79E86479DF4}"/>
              </a:ext>
            </a:extLst>
          </p:cNvPr>
          <p:cNvSpPr txBox="1"/>
          <p:nvPr/>
        </p:nvSpPr>
        <p:spPr>
          <a:xfrm>
            <a:off x="381001" y="2994958"/>
            <a:ext cx="2666999" cy="17722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u="sng" dirty="0">
                <a:solidFill>
                  <a:schemeClr val="accent1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Demonstrations: </a:t>
            </a:r>
            <a:endParaRPr lang="en-US" sz="15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Capital equipment or single-use product used to demonstrate the appropriate use and functionality of the product to HCPs excluding use on patients.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AF7529-3623-B54A-84C1-8CCC3B2F7B43}"/>
              </a:ext>
            </a:extLst>
          </p:cNvPr>
          <p:cNvSpPr txBox="1"/>
          <p:nvPr/>
        </p:nvSpPr>
        <p:spPr>
          <a:xfrm>
            <a:off x="3505200" y="2994958"/>
            <a:ext cx="2285998" cy="17722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u="sng" dirty="0">
                <a:solidFill>
                  <a:schemeClr val="accent1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Samples:</a:t>
            </a:r>
            <a:endParaRPr lang="en-US" sz="15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Single-use products provided to HCPs to enable them to evaluate a product’s effects on a patient or in conjunction with a patient procedure.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570D53-AAC5-F14D-8A46-FCD7FF774DAF}"/>
              </a:ext>
            </a:extLst>
          </p:cNvPr>
          <p:cNvSpPr txBox="1"/>
          <p:nvPr/>
        </p:nvSpPr>
        <p:spPr>
          <a:xfrm>
            <a:off x="6248398" y="2994958"/>
            <a:ext cx="2743201" cy="20031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u="sng" dirty="0">
                <a:solidFill>
                  <a:schemeClr val="accent1"/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Evaluations: </a:t>
            </a:r>
            <a:endParaRPr lang="en-US" sz="15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uFill>
                  <a:solidFill>
                    <a:schemeClr val="accent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Capital equipment or single-use products provided to HCPs as part of a formal evaluation to assess product features, performance and functionality on patients or in-patient procedures.</a:t>
            </a: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1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391399" cy="28879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Demonstration Products &amp; Samples</a:t>
            </a:r>
          </a:p>
          <a:p>
            <a:pPr>
              <a:spcAft>
                <a:spcPts val="5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</a:t>
            </a:r>
            <a:r>
              <a:rPr lang="en-US" sz="1800" b="1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 free of charge products: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2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reward or compensate individual HCPs or healthcare institutions for past purchases, future purchase commitments, or in exchange for marketing information or alleged product deficiencies.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2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have not been approved or cleared by the local regulatory authority in that market, unless specifically </a:t>
            </a:r>
            <a:r>
              <a:rPr lang="en-US" sz="1800" dirty="0" err="1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authorised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applicable law in the market.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2"/>
              </a:buBlip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 unapproved use of the product.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1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54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Example Scenarios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A2FD420-917C-B549-8A6A-7B2324F6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899394"/>
              </p:ext>
            </p:extLst>
          </p:nvPr>
        </p:nvGraphicFramePr>
        <p:xfrm>
          <a:off x="457200" y="2403660"/>
          <a:ext cx="8382000" cy="216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387197682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3346849977"/>
                    </a:ext>
                  </a:extLst>
                </a:gridCol>
              </a:tblGrid>
              <a:tr h="245409">
                <a:tc>
                  <a:txBody>
                    <a:bodyPr/>
                    <a:lstStyle/>
                    <a:p>
                      <a:r>
                        <a:rPr lang="en-US" sz="1300" dirty="0"/>
                        <a:t>ACTION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RESPONSE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779138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Provide an educational grant to a hospital to gain </a:t>
                      </a:r>
                      <a:r>
                        <a:rPr lang="en-US" sz="1300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favour</a:t>
                      </a: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with the tender committee to select the products that you sell.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This is </a:t>
                      </a:r>
                      <a:r>
                        <a:rPr lang="en-US" sz="1300" b="1" u="sng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uFill>
                            <a:solidFill>
                              <a:schemeClr val="accent3"/>
                            </a:solidFill>
                          </a:uFill>
                        </a:rPr>
                        <a:t>improper</a:t>
                      </a: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You may not provide gifts, grants, donations, or anything of value to tendering authorities to try to influence the tender decision, materials or documentation.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200471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Regularly offer meals to a healthcare professional after a surgery because he appreciates the gesture.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This is </a:t>
                      </a:r>
                      <a:r>
                        <a:rPr lang="en-US" sz="1300" b="1" u="sng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uFill>
                            <a:solidFill>
                              <a:schemeClr val="accent3"/>
                            </a:solidFill>
                          </a:uFill>
                        </a:rPr>
                        <a:t>improper</a:t>
                      </a: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You may not regularly provide meals to an individual HCP.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You may provide infrequent meals to healthcare professional or government officials if they are offered as part of a legitimate business or educational interaction.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798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461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088DF37-2814-2245-A805-7750FB517934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Interacting with Health Care Professionals &amp; Government Officials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54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100" b="1" dirty="0">
                <a:solidFill>
                  <a:schemeClr val="accent2"/>
                </a:solidFill>
              </a:rPr>
              <a:t>Example Scenarios</a:t>
            </a:r>
            <a:endParaRPr lang="en-US" sz="18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A2FD420-917C-B549-8A6A-7B2324F6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32275"/>
              </p:ext>
            </p:extLst>
          </p:nvPr>
        </p:nvGraphicFramePr>
        <p:xfrm>
          <a:off x="457200" y="2403660"/>
          <a:ext cx="8382000" cy="216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387197682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3346849977"/>
                    </a:ext>
                  </a:extLst>
                </a:gridCol>
              </a:tblGrid>
              <a:tr h="245409">
                <a:tc>
                  <a:txBody>
                    <a:bodyPr/>
                    <a:lstStyle/>
                    <a:p>
                      <a:r>
                        <a:rPr lang="en-US" sz="1300" dirty="0"/>
                        <a:t>ACTION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RESPONSE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779138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Sponsor a healthcare professional to product training in a city outside of his region because he wants to vacation there after the training.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This is </a:t>
                      </a:r>
                      <a:r>
                        <a:rPr lang="en-US" sz="1300" b="1" u="sng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uFill>
                            <a:solidFill>
                              <a:schemeClr val="accent3"/>
                            </a:solidFill>
                          </a:uFill>
                        </a:rPr>
                        <a:t>improper</a:t>
                      </a: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You may not use an educational event to facilitate a healthcare professional’s family trip or vacation. You cannot send him because he wants to visit a city or country, even if he pays for his own hotel room for the personal days. You may only sponsor a healthcare professional if he has a legitimate educational need for attending.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480847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Give an educational grant to an individual healthcare professional who is the head of a medical association.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This is </a:t>
                      </a:r>
                      <a:r>
                        <a:rPr lang="en-US" sz="1300" b="1" u="sng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uFill>
                            <a:solidFill>
                              <a:schemeClr val="accent3"/>
                            </a:solidFill>
                          </a:uFill>
                        </a:rPr>
                        <a:t>improper</a:t>
                      </a:r>
                      <a:r>
                        <a:rPr 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You may not give a grant or donation to an individual healthcare professional or government official.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305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608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78D19C-7C7E-4C5B-B586-2AAC332392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1033</TotalTime>
  <Words>1058</Words>
  <Application>Microsoft Office PowerPoint</Application>
  <PresentationFormat>On-screen Show (16:9)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Kassem, Rana [GTSBE]</cp:lastModifiedBy>
  <cp:revision>110</cp:revision>
  <dcterms:created xsi:type="dcterms:W3CDTF">2019-12-09T14:45:42Z</dcterms:created>
  <dcterms:modified xsi:type="dcterms:W3CDTF">2021-05-19T07:46:41Z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</Properties>
</file>