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sldIdLst>
    <p:sldId id="312" r:id="rId5"/>
    <p:sldId id="316" r:id="rId6"/>
    <p:sldId id="317" r:id="rId7"/>
    <p:sldId id="318" r:id="rId8"/>
    <p:sldId id="319" r:id="rId9"/>
    <p:sldId id="320" r:id="rId10"/>
    <p:sldId id="321" r:id="rId11"/>
    <p:sldId id="322" r:id="rId12"/>
    <p:sldId id="324" r:id="rId13"/>
    <p:sldId id="323" r:id="rId14"/>
    <p:sldId id="325" r:id="rId15"/>
    <p:sldId id="327" r:id="rId16"/>
    <p:sldId id="326" r:id="rId17"/>
    <p:sldId id="328" r:id="rId18"/>
  </p:sldIdLst>
  <p:sldSz cx="9144000" cy="5143500" type="screen16x9"/>
  <p:notesSz cx="6858000" cy="9144000"/>
  <p:defaultTextStyle>
    <a:defPPr>
      <a:defRPr lang="en-US"/>
    </a:defPPr>
    <a:lvl1pPr marL="0" algn="l" defTabSz="914306" rtl="0" eaLnBrk="1" latinLnBrk="0" hangingPunct="1">
      <a:defRPr sz="1799" kern="1200">
        <a:solidFill>
          <a:schemeClr val="tx1"/>
        </a:solidFill>
        <a:latin typeface="+mn-lt"/>
        <a:ea typeface="+mn-ea"/>
        <a:cs typeface="+mn-cs"/>
      </a:defRPr>
    </a:lvl1pPr>
    <a:lvl2pPr marL="457154" algn="l" defTabSz="914306" rtl="0" eaLnBrk="1" latinLnBrk="0" hangingPunct="1">
      <a:defRPr sz="1799" kern="1200">
        <a:solidFill>
          <a:schemeClr val="tx1"/>
        </a:solidFill>
        <a:latin typeface="+mn-lt"/>
        <a:ea typeface="+mn-ea"/>
        <a:cs typeface="+mn-cs"/>
      </a:defRPr>
    </a:lvl2pPr>
    <a:lvl3pPr marL="914306" algn="l" defTabSz="914306" rtl="0" eaLnBrk="1" latinLnBrk="0" hangingPunct="1">
      <a:defRPr sz="1799" kern="1200">
        <a:solidFill>
          <a:schemeClr val="tx1"/>
        </a:solidFill>
        <a:latin typeface="+mn-lt"/>
        <a:ea typeface="+mn-ea"/>
        <a:cs typeface="+mn-cs"/>
      </a:defRPr>
    </a:lvl3pPr>
    <a:lvl4pPr marL="1371460" algn="l" defTabSz="914306" rtl="0" eaLnBrk="1" latinLnBrk="0" hangingPunct="1">
      <a:defRPr sz="1799" kern="1200">
        <a:solidFill>
          <a:schemeClr val="tx1"/>
        </a:solidFill>
        <a:latin typeface="+mn-lt"/>
        <a:ea typeface="+mn-ea"/>
        <a:cs typeface="+mn-cs"/>
      </a:defRPr>
    </a:lvl4pPr>
    <a:lvl5pPr marL="1828612" algn="l" defTabSz="914306" rtl="0" eaLnBrk="1" latinLnBrk="0" hangingPunct="1">
      <a:defRPr sz="1799" kern="1200">
        <a:solidFill>
          <a:schemeClr val="tx1"/>
        </a:solidFill>
        <a:latin typeface="+mn-lt"/>
        <a:ea typeface="+mn-ea"/>
        <a:cs typeface="+mn-cs"/>
      </a:defRPr>
    </a:lvl5pPr>
    <a:lvl6pPr marL="2285766" algn="l" defTabSz="914306" rtl="0" eaLnBrk="1" latinLnBrk="0" hangingPunct="1">
      <a:defRPr sz="1799" kern="1200">
        <a:solidFill>
          <a:schemeClr val="tx1"/>
        </a:solidFill>
        <a:latin typeface="+mn-lt"/>
        <a:ea typeface="+mn-ea"/>
        <a:cs typeface="+mn-cs"/>
      </a:defRPr>
    </a:lvl6pPr>
    <a:lvl7pPr marL="2742919" algn="l" defTabSz="914306" rtl="0" eaLnBrk="1" latinLnBrk="0" hangingPunct="1">
      <a:defRPr sz="1799" kern="1200">
        <a:solidFill>
          <a:schemeClr val="tx1"/>
        </a:solidFill>
        <a:latin typeface="+mn-lt"/>
        <a:ea typeface="+mn-ea"/>
        <a:cs typeface="+mn-cs"/>
      </a:defRPr>
    </a:lvl7pPr>
    <a:lvl8pPr marL="3200072" algn="l" defTabSz="914306" rtl="0" eaLnBrk="1" latinLnBrk="0" hangingPunct="1">
      <a:defRPr sz="1799" kern="1200">
        <a:solidFill>
          <a:schemeClr val="tx1"/>
        </a:solidFill>
        <a:latin typeface="+mn-lt"/>
        <a:ea typeface="+mn-ea"/>
        <a:cs typeface="+mn-cs"/>
      </a:defRPr>
    </a:lvl8pPr>
    <a:lvl9pPr marL="3657226" algn="l" defTabSz="914306" rtl="0" eaLnBrk="1" latinLnBrk="0" hangingPunct="1">
      <a:defRPr sz="1799" kern="1200">
        <a:solidFill>
          <a:schemeClr val="tx1"/>
        </a:solidFill>
        <a:latin typeface="+mn-lt"/>
        <a:ea typeface="+mn-ea"/>
        <a:cs typeface="+mn-cs"/>
      </a:defRPr>
    </a:lvl9pPr>
  </p:defaultTextStyle>
  <p:extLst>
    <p:ext uri="{521415D9-36F7-43E2-AB2F-B90AF26B5E84}">
      <p14:sectionLst xmlns:p14="http://schemas.microsoft.com/office/powerpoint/2010/main">
        <p14:section name="AdvaMed Template - Widescreen" id="{5216E385-59A4-464A-B474-6CC440EFD2FE}">
          <p14:sldIdLst>
            <p14:sldId id="312"/>
            <p14:sldId id="316"/>
            <p14:sldId id="317"/>
            <p14:sldId id="318"/>
            <p14:sldId id="319"/>
            <p14:sldId id="320"/>
            <p14:sldId id="321"/>
            <p14:sldId id="322"/>
            <p14:sldId id="324"/>
            <p14:sldId id="323"/>
            <p14:sldId id="325"/>
            <p14:sldId id="327"/>
            <p14:sldId id="326"/>
            <p14:sldId id="328"/>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A4EDF5"/>
    <a:srgbClr val="3399CC"/>
    <a:srgbClr val="3798B9"/>
    <a:srgbClr val="003066"/>
    <a:srgbClr val="9E0389"/>
    <a:srgbClr val="0082D1"/>
    <a:srgbClr val="00608A"/>
    <a:srgbClr val="7D7D7D"/>
    <a:srgbClr val="006F7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978" autoAdjust="0"/>
    <p:restoredTop sz="94660"/>
  </p:normalViewPr>
  <p:slideViewPr>
    <p:cSldViewPr>
      <p:cViewPr varScale="1">
        <p:scale>
          <a:sx n="88" d="100"/>
          <a:sy n="88" d="100"/>
        </p:scale>
        <p:origin x="760" y="6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ssem, Rana [GTSBE]" userId="e4c360c7-7847-46e6-bdb2-4d20c8ce8a85" providerId="ADAL" clId="{87AC4A0F-4F5D-4A63-9F17-45696DA80F11}"/>
    <pc:docChg chg="modSld">
      <pc:chgData name="Kassem, Rana [GTSBE]" userId="e4c360c7-7847-46e6-bdb2-4d20c8ce8a85" providerId="ADAL" clId="{87AC4A0F-4F5D-4A63-9F17-45696DA80F11}" dt="2021-05-19T07:46:56.352" v="2" actId="1076"/>
      <pc:docMkLst>
        <pc:docMk/>
      </pc:docMkLst>
      <pc:sldChg chg="addSp modSp mod">
        <pc:chgData name="Kassem, Rana [GTSBE]" userId="e4c360c7-7847-46e6-bdb2-4d20c8ce8a85" providerId="ADAL" clId="{87AC4A0F-4F5D-4A63-9F17-45696DA80F11}" dt="2021-05-19T07:46:56.352" v="2" actId="1076"/>
        <pc:sldMkLst>
          <pc:docMk/>
          <pc:sldMk cId="521599352" sldId="312"/>
        </pc:sldMkLst>
        <pc:spChg chg="add mod">
          <ac:chgData name="Kassem, Rana [GTSBE]" userId="e4c360c7-7847-46e6-bdb2-4d20c8ce8a85" providerId="ADAL" clId="{87AC4A0F-4F5D-4A63-9F17-45696DA80F11}" dt="2021-05-19T07:46:56.352" v="2" actId="1076"/>
          <ac:spMkLst>
            <pc:docMk/>
            <pc:sldMk cId="521599352" sldId="312"/>
            <ac:spMk id="7" creationId="{298BB615-41D4-4CA4-84A3-99AA19D781AD}"/>
          </ac:spMkLst>
        </pc:spChg>
        <pc:spChg chg="mod">
          <ac:chgData name="Kassem, Rana [GTSBE]" userId="e4c360c7-7847-46e6-bdb2-4d20c8ce8a85" providerId="ADAL" clId="{87AC4A0F-4F5D-4A63-9F17-45696DA80F11}" dt="2021-05-19T07:46:52.545" v="1" actId="1076"/>
          <ac:spMkLst>
            <pc:docMk/>
            <pc:sldMk cId="521599352" sldId="312"/>
            <ac:spMk id="9" creationId="{A2C44AA8-93B2-5D44-9491-F0CE9E2D6310}"/>
          </ac:spMkLst>
        </pc:spChg>
      </pc:sldChg>
    </pc:docChg>
  </pc:docChgLst>
  <pc:docChgLst>
    <pc:chgData name="Gumpert, Ethan" userId="eee57c4e-2dd3-41a8-ab02-bdd0128d49b9" providerId="ADAL" clId="{72E89CC1-2FF3-4294-B25A-639E19D65252}"/>
    <pc:docChg chg="custSel modSld">
      <pc:chgData name="Gumpert, Ethan" userId="eee57c4e-2dd3-41a8-ab02-bdd0128d49b9" providerId="ADAL" clId="{72E89CC1-2FF3-4294-B25A-639E19D65252}" dt="2020-06-26T17:20:08.651" v="75" actId="20577"/>
      <pc:docMkLst>
        <pc:docMk/>
      </pc:docMkLst>
      <pc:sldChg chg="modSp">
        <pc:chgData name="Gumpert, Ethan" userId="eee57c4e-2dd3-41a8-ab02-bdd0128d49b9" providerId="ADAL" clId="{72E89CC1-2FF3-4294-B25A-639E19D65252}" dt="2020-06-26T17:20:08.651" v="75" actId="20577"/>
        <pc:sldMkLst>
          <pc:docMk/>
          <pc:sldMk cId="2288339548" sldId="273"/>
        </pc:sldMkLst>
        <pc:spChg chg="mod">
          <ac:chgData name="Gumpert, Ethan" userId="eee57c4e-2dd3-41a8-ab02-bdd0128d49b9" providerId="ADAL" clId="{72E89CC1-2FF3-4294-B25A-639E19D65252}" dt="2020-06-26T17:20:08.651" v="75" actId="20577"/>
          <ac:spMkLst>
            <pc:docMk/>
            <pc:sldMk cId="2288339548" sldId="273"/>
            <ac:spMk id="5" creationId="{7E781822-37EC-4931-BCD6-10C226B27820}"/>
          </ac:spMkLst>
        </pc:spChg>
      </pc:sldChg>
      <pc:sldChg chg="modSp">
        <pc:chgData name="Gumpert, Ethan" userId="eee57c4e-2dd3-41a8-ab02-bdd0128d49b9" providerId="ADAL" clId="{72E89CC1-2FF3-4294-B25A-639E19D65252}" dt="2020-06-26T17:18:51.874" v="19" actId="20577"/>
        <pc:sldMkLst>
          <pc:docMk/>
          <pc:sldMk cId="2717951442" sldId="286"/>
        </pc:sldMkLst>
        <pc:spChg chg="mod">
          <ac:chgData name="Gumpert, Ethan" userId="eee57c4e-2dd3-41a8-ab02-bdd0128d49b9" providerId="ADAL" clId="{72E89CC1-2FF3-4294-B25A-639E19D65252}" dt="2020-06-26T17:18:51.874" v="19" actId="20577"/>
          <ac:spMkLst>
            <pc:docMk/>
            <pc:sldMk cId="2717951442" sldId="286"/>
            <ac:spMk id="2" creationId="{963C8452-DF0F-4320-813F-E72FDD3BDF8C}"/>
          </ac:spMkLst>
        </pc:spChg>
      </pc:sldChg>
      <pc:sldChg chg="modSp">
        <pc:chgData name="Gumpert, Ethan" userId="eee57c4e-2dd3-41a8-ab02-bdd0128d49b9" providerId="ADAL" clId="{72E89CC1-2FF3-4294-B25A-639E19D65252}" dt="2020-06-26T17:19:19.381" v="63" actId="20577"/>
        <pc:sldMkLst>
          <pc:docMk/>
          <pc:sldMk cId="553367523" sldId="290"/>
        </pc:sldMkLst>
        <pc:spChg chg="mod">
          <ac:chgData name="Gumpert, Ethan" userId="eee57c4e-2dd3-41a8-ab02-bdd0128d49b9" providerId="ADAL" clId="{72E89CC1-2FF3-4294-B25A-639E19D65252}" dt="2020-06-26T17:19:04.166" v="24" actId="20577"/>
          <ac:spMkLst>
            <pc:docMk/>
            <pc:sldMk cId="553367523" sldId="290"/>
            <ac:spMk id="2" creationId="{963C8452-DF0F-4320-813F-E72FDD3BDF8C}"/>
          </ac:spMkLst>
        </pc:spChg>
        <pc:spChg chg="mod">
          <ac:chgData name="Gumpert, Ethan" userId="eee57c4e-2dd3-41a8-ab02-bdd0128d49b9" providerId="ADAL" clId="{72E89CC1-2FF3-4294-B25A-639E19D65252}" dt="2020-06-26T17:19:19.381" v="63" actId="20577"/>
          <ac:spMkLst>
            <pc:docMk/>
            <pc:sldMk cId="553367523" sldId="290"/>
            <ac:spMk id="6" creationId="{7401E7FB-9716-4725-989E-1942CA6E11E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F62B5B-FC4D-8846-8294-0C8C7C49C10B}" type="datetimeFigureOut">
              <a:rPr lang="en-US" smtClean="0"/>
              <a:t>5/19/2021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1730E7-6732-F843-96E6-095624929DF5}" type="slidenum">
              <a:rPr lang="en-US" smtClean="0"/>
              <a:t>‹#›</a:t>
            </a:fld>
            <a:endParaRPr lang="en-US"/>
          </a:p>
        </p:txBody>
      </p:sp>
    </p:spTree>
    <p:extLst>
      <p:ext uri="{BB962C8B-B14F-4D97-AF65-F5344CB8AC3E}">
        <p14:creationId xmlns:p14="http://schemas.microsoft.com/office/powerpoint/2010/main" val="169681501"/>
      </p:ext>
    </p:extLst>
  </p:cSld>
  <p:clrMap bg1="lt1" tx1="dk1" bg2="lt2" tx2="dk2" accent1="accent1" accent2="accent2" accent3="accent3" accent4="accent4" accent5="accent5" accent6="accent6" hlink="hlink" folHlink="folHlink"/>
  <p:notesStyle>
    <a:lvl1pPr marL="0" algn="l" defTabSz="732617" rtl="0" eaLnBrk="1" latinLnBrk="0" hangingPunct="1">
      <a:defRPr sz="961" kern="1200">
        <a:solidFill>
          <a:schemeClr val="tx1"/>
        </a:solidFill>
        <a:latin typeface="+mn-lt"/>
        <a:ea typeface="+mn-ea"/>
        <a:cs typeface="+mn-cs"/>
      </a:defRPr>
    </a:lvl1pPr>
    <a:lvl2pPr marL="366309" algn="l" defTabSz="732617" rtl="0" eaLnBrk="1" latinLnBrk="0" hangingPunct="1">
      <a:defRPr sz="961" kern="1200">
        <a:solidFill>
          <a:schemeClr val="tx1"/>
        </a:solidFill>
        <a:latin typeface="+mn-lt"/>
        <a:ea typeface="+mn-ea"/>
        <a:cs typeface="+mn-cs"/>
      </a:defRPr>
    </a:lvl2pPr>
    <a:lvl3pPr marL="732617" algn="l" defTabSz="732617" rtl="0" eaLnBrk="1" latinLnBrk="0" hangingPunct="1">
      <a:defRPr sz="961" kern="1200">
        <a:solidFill>
          <a:schemeClr val="tx1"/>
        </a:solidFill>
        <a:latin typeface="+mn-lt"/>
        <a:ea typeface="+mn-ea"/>
        <a:cs typeface="+mn-cs"/>
      </a:defRPr>
    </a:lvl3pPr>
    <a:lvl4pPr marL="1098926" algn="l" defTabSz="732617" rtl="0" eaLnBrk="1" latinLnBrk="0" hangingPunct="1">
      <a:defRPr sz="961" kern="1200">
        <a:solidFill>
          <a:schemeClr val="tx1"/>
        </a:solidFill>
        <a:latin typeface="+mn-lt"/>
        <a:ea typeface="+mn-ea"/>
        <a:cs typeface="+mn-cs"/>
      </a:defRPr>
    </a:lvl4pPr>
    <a:lvl5pPr marL="1465235" algn="l" defTabSz="732617" rtl="0" eaLnBrk="1" latinLnBrk="0" hangingPunct="1">
      <a:defRPr sz="961" kern="1200">
        <a:solidFill>
          <a:schemeClr val="tx1"/>
        </a:solidFill>
        <a:latin typeface="+mn-lt"/>
        <a:ea typeface="+mn-ea"/>
        <a:cs typeface="+mn-cs"/>
      </a:defRPr>
    </a:lvl5pPr>
    <a:lvl6pPr marL="1831543" algn="l" defTabSz="732617" rtl="0" eaLnBrk="1" latinLnBrk="0" hangingPunct="1">
      <a:defRPr sz="961" kern="1200">
        <a:solidFill>
          <a:schemeClr val="tx1"/>
        </a:solidFill>
        <a:latin typeface="+mn-lt"/>
        <a:ea typeface="+mn-ea"/>
        <a:cs typeface="+mn-cs"/>
      </a:defRPr>
    </a:lvl6pPr>
    <a:lvl7pPr marL="2197852" algn="l" defTabSz="732617" rtl="0" eaLnBrk="1" latinLnBrk="0" hangingPunct="1">
      <a:defRPr sz="961" kern="1200">
        <a:solidFill>
          <a:schemeClr val="tx1"/>
        </a:solidFill>
        <a:latin typeface="+mn-lt"/>
        <a:ea typeface="+mn-ea"/>
        <a:cs typeface="+mn-cs"/>
      </a:defRPr>
    </a:lvl7pPr>
    <a:lvl8pPr marL="2564160" algn="l" defTabSz="732617" rtl="0" eaLnBrk="1" latinLnBrk="0" hangingPunct="1">
      <a:defRPr sz="961" kern="1200">
        <a:solidFill>
          <a:schemeClr val="tx1"/>
        </a:solidFill>
        <a:latin typeface="+mn-lt"/>
        <a:ea typeface="+mn-ea"/>
        <a:cs typeface="+mn-cs"/>
      </a:defRPr>
    </a:lvl8pPr>
    <a:lvl9pPr marL="2930469" algn="l" defTabSz="732617" rtl="0" eaLnBrk="1" latinLnBrk="0" hangingPunct="1">
      <a:defRPr sz="961"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A">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0CB99EB-179F-1846-AB36-96678F0CDE5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96200" y="204107"/>
            <a:ext cx="1163853" cy="536627"/>
          </a:xfrm>
          <a:prstGeom prst="rect">
            <a:avLst/>
          </a:prstGeom>
        </p:spPr>
      </p:pic>
      <p:sp>
        <p:nvSpPr>
          <p:cNvPr id="4" name="Title 3">
            <a:extLst>
              <a:ext uri="{FF2B5EF4-FFF2-40B4-BE49-F238E27FC236}">
                <a16:creationId xmlns:a16="http://schemas.microsoft.com/office/drawing/2014/main" id="{7EFEB6CA-1C35-2743-ACF4-9D5E9C3144AB}"/>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dirty="0"/>
              <a:t>CLICK TO EDIT MASTER TITLE STYLE</a:t>
            </a:r>
          </a:p>
        </p:txBody>
      </p:sp>
      <p:sp>
        <p:nvSpPr>
          <p:cNvPr id="11" name="Text Placeholder 2">
            <a:extLst>
              <a:ext uri="{FF2B5EF4-FFF2-40B4-BE49-F238E27FC236}">
                <a16:creationId xmlns:a16="http://schemas.microsoft.com/office/drawing/2014/main" id="{88F5AFBC-A3D6-D240-A3D6-91E3CC07694B}"/>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23749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A">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88F5AFBC-A3D6-D240-A3D6-91E3CC07694B}"/>
              </a:ext>
            </a:extLst>
          </p:cNvPr>
          <p:cNvSpPr>
            <a:spLocks noGrp="1"/>
          </p:cNvSpPr>
          <p:nvPr>
            <p:ph type="body" sz="quarter" idx="10"/>
          </p:nvPr>
        </p:nvSpPr>
        <p:spPr>
          <a:xfrm>
            <a:off x="415637" y="1896576"/>
            <a:ext cx="8312727" cy="2351574"/>
          </a:xfrm>
          <a:prstGeom prst="rect">
            <a:avLst/>
          </a:prstGeom>
        </p:spPr>
        <p:txBody>
          <a:bodyPr numCol="3" spcCol="274320"/>
          <a:lstStyle>
            <a:lvl1pPr marL="302575" indent="-302575">
              <a:buClr>
                <a:schemeClr val="accent2"/>
              </a:buClr>
              <a:buFont typeface="Arial" panose="020B0604020202020204" pitchFamily="34" charset="0"/>
              <a:buChar char="•"/>
              <a:defRPr sz="1853">
                <a:solidFill>
                  <a:schemeClr val="bg1">
                    <a:lumMod val="10000"/>
                  </a:schemeClr>
                </a:solidFill>
                <a:latin typeface="+mn-lt"/>
              </a:defRPr>
            </a:lvl1pPr>
            <a:lvl2pPr>
              <a:buClr>
                <a:schemeClr val="accent2"/>
              </a:buClr>
              <a:defRPr sz="1588">
                <a:solidFill>
                  <a:schemeClr val="bg1">
                    <a:lumMod val="10000"/>
                  </a:schemeClr>
                </a:solidFill>
              </a:defRPr>
            </a:lvl2pPr>
            <a:lvl3pPr>
              <a:buClr>
                <a:schemeClr val="accent2"/>
              </a:buClr>
              <a:defRPr sz="1390">
                <a:solidFill>
                  <a:schemeClr val="bg1">
                    <a:lumMod val="10000"/>
                  </a:schemeClr>
                </a:solidFill>
              </a:defRPr>
            </a:lvl3pPr>
            <a:lvl4pPr>
              <a:buClr>
                <a:schemeClr val="accent2"/>
              </a:buClr>
              <a:defRPr sz="1191">
                <a:solidFill>
                  <a:schemeClr val="bg1">
                    <a:lumMod val="10000"/>
                  </a:schemeClr>
                </a:solidFill>
              </a:defRPr>
            </a:lvl4pPr>
            <a:lvl5pPr>
              <a:buClr>
                <a:schemeClr val="accent2"/>
              </a:buClr>
              <a:defRPr sz="1191">
                <a:solidFill>
                  <a:schemeClr val="bg1">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a:p>
            <a:pPr lvl="4"/>
            <a:endParaRPr lang="en-US" dirty="0"/>
          </a:p>
          <a:p>
            <a:pPr lvl="4"/>
            <a:endParaRPr lang="en-US" dirty="0"/>
          </a:p>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a:p>
            <a:pPr lvl="4"/>
            <a:endParaRPr lang="en-US" dirty="0"/>
          </a:p>
          <a:p>
            <a:pPr lvl="4"/>
            <a:endParaRPr lang="en-US" dirty="0"/>
          </a:p>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pic>
        <p:nvPicPr>
          <p:cNvPr id="5" name="Picture 4">
            <a:extLst>
              <a:ext uri="{FF2B5EF4-FFF2-40B4-BE49-F238E27FC236}">
                <a16:creationId xmlns:a16="http://schemas.microsoft.com/office/drawing/2014/main" id="{7096C586-57C6-CA4F-AFF1-7BC08931A4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96200" y="204107"/>
            <a:ext cx="1163853" cy="536627"/>
          </a:xfrm>
          <a:prstGeom prst="rect">
            <a:avLst/>
          </a:prstGeom>
        </p:spPr>
      </p:pic>
      <p:sp>
        <p:nvSpPr>
          <p:cNvPr id="6" name="Title 3">
            <a:extLst>
              <a:ext uri="{FF2B5EF4-FFF2-40B4-BE49-F238E27FC236}">
                <a16:creationId xmlns:a16="http://schemas.microsoft.com/office/drawing/2014/main" id="{27D432F5-3E5E-6148-9063-3D7B0C996F46}"/>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accent1"/>
                </a:solidFill>
              </a:defRPr>
            </a:lvl1pPr>
          </a:lstStyle>
          <a:p>
            <a:r>
              <a:rPr lang="en-US" dirty="0"/>
              <a:t>CLICK TO EDIT MASTER TITLE STYLE</a:t>
            </a:r>
          </a:p>
        </p:txBody>
      </p:sp>
    </p:spTree>
    <p:extLst>
      <p:ext uri="{BB962C8B-B14F-4D97-AF65-F5344CB8AC3E}">
        <p14:creationId xmlns:p14="http://schemas.microsoft.com/office/powerpoint/2010/main" val="20745025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8738FC-26FE-F644-BDB4-BA654ED9DB5F}"/>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
        <p:nvSpPr>
          <p:cNvPr id="12" name="Text Placeholder 2">
            <a:extLst>
              <a:ext uri="{FF2B5EF4-FFF2-40B4-BE49-F238E27FC236}">
                <a16:creationId xmlns:a16="http://schemas.microsoft.com/office/drawing/2014/main" id="{FF56AF8D-354B-A149-AD28-AE5D621C1232}"/>
              </a:ext>
            </a:extLst>
          </p:cNvPr>
          <p:cNvSpPr>
            <a:spLocks noGrp="1"/>
          </p:cNvSpPr>
          <p:nvPr>
            <p:ph type="body" sz="quarter" idx="10"/>
          </p:nvPr>
        </p:nvSpPr>
        <p:spPr>
          <a:xfrm>
            <a:off x="415637" y="2823882"/>
            <a:ext cx="8312727" cy="1645101"/>
          </a:xfrm>
          <a:prstGeom prst="rect">
            <a:avLst/>
          </a:prstGeom>
        </p:spPr>
        <p:txBody>
          <a:bodyPr/>
          <a:lstStyle>
            <a:lvl1pPr marL="302575" indent="-302575">
              <a:buClr>
                <a:schemeClr val="accent3"/>
              </a:buClr>
              <a:buFont typeface="Arial" panose="020B0604020202020204" pitchFamily="34" charset="0"/>
              <a:buChar char="•"/>
              <a:defRPr sz="1853">
                <a:solidFill>
                  <a:schemeClr val="bg1"/>
                </a:solidFill>
                <a:latin typeface="+mn-lt"/>
              </a:defRPr>
            </a:lvl1pPr>
            <a:lvl2pPr>
              <a:buClr>
                <a:schemeClr val="accent3"/>
              </a:buClr>
              <a:defRPr sz="1588">
                <a:solidFill>
                  <a:schemeClr val="bg1"/>
                </a:solidFill>
              </a:defRPr>
            </a:lvl2pPr>
            <a:lvl3pPr>
              <a:buClr>
                <a:schemeClr val="accent3"/>
              </a:buClr>
              <a:defRPr sz="1390">
                <a:solidFill>
                  <a:schemeClr val="bg1"/>
                </a:solidFill>
              </a:defRPr>
            </a:lvl3pPr>
            <a:lvl4pPr>
              <a:buClr>
                <a:schemeClr val="accent3"/>
              </a:buClr>
              <a:defRPr sz="1191">
                <a:solidFill>
                  <a:schemeClr val="bg1"/>
                </a:solidFill>
              </a:defRPr>
            </a:lvl4pPr>
            <a:lvl5pPr>
              <a:buClr>
                <a:schemeClr val="accent3"/>
              </a:buClr>
              <a:defRPr sz="1191">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FCDEFE32-443F-3A4F-BB88-B9AAD7441EA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96200" y="204107"/>
            <a:ext cx="1163853" cy="536626"/>
          </a:xfrm>
          <a:prstGeom prst="rect">
            <a:avLst/>
          </a:prstGeom>
        </p:spPr>
      </p:pic>
      <p:sp>
        <p:nvSpPr>
          <p:cNvPr id="9" name="Title 3">
            <a:extLst>
              <a:ext uri="{FF2B5EF4-FFF2-40B4-BE49-F238E27FC236}">
                <a16:creationId xmlns:a16="http://schemas.microsoft.com/office/drawing/2014/main" id="{8D448C27-631B-7C4C-A0DA-B64686124CD2}"/>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220853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Slide 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8738FC-26FE-F644-BDB4-BA654ED9DB5F}"/>
              </a:ext>
            </a:extLst>
          </p:cNvPr>
          <p:cNvSpPr/>
          <p:nvPr userDrawn="1"/>
        </p:nvSpPr>
        <p:spPr>
          <a:xfrm>
            <a:off x="0" y="3"/>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pic>
        <p:nvPicPr>
          <p:cNvPr id="12" name="Picture 11">
            <a:extLst>
              <a:ext uri="{FF2B5EF4-FFF2-40B4-BE49-F238E27FC236}">
                <a16:creationId xmlns:a16="http://schemas.microsoft.com/office/drawing/2014/main" id="{7FE1DA31-21A3-2041-A0F2-98DB1B36C9A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14373" y="199929"/>
            <a:ext cx="1413991" cy="474588"/>
          </a:xfrm>
          <a:prstGeom prst="rect">
            <a:avLst/>
          </a:prstGeom>
        </p:spPr>
      </p:pic>
      <p:sp>
        <p:nvSpPr>
          <p:cNvPr id="7" name="Text Placeholder 2">
            <a:extLst>
              <a:ext uri="{FF2B5EF4-FFF2-40B4-BE49-F238E27FC236}">
                <a16:creationId xmlns:a16="http://schemas.microsoft.com/office/drawing/2014/main" id="{75F31022-4F20-3744-AC82-9D6BB26E19C7}"/>
              </a:ext>
            </a:extLst>
          </p:cNvPr>
          <p:cNvSpPr>
            <a:spLocks noGrp="1"/>
          </p:cNvSpPr>
          <p:nvPr>
            <p:ph type="body" sz="quarter" idx="10"/>
          </p:nvPr>
        </p:nvSpPr>
        <p:spPr>
          <a:xfrm>
            <a:off x="415637" y="1896576"/>
            <a:ext cx="8312727" cy="2351574"/>
          </a:xfrm>
          <a:prstGeom prst="rect">
            <a:avLst/>
          </a:prstGeom>
        </p:spPr>
        <p:txBody>
          <a:bodyPr numCol="3" spcCol="274320"/>
          <a:lstStyle>
            <a:lvl1pPr marL="302575" indent="-302575">
              <a:buClr>
                <a:schemeClr val="accent3"/>
              </a:buClr>
              <a:buFont typeface="Arial" panose="020B0604020202020204" pitchFamily="34" charset="0"/>
              <a:buChar char="•"/>
              <a:defRPr sz="1853">
                <a:solidFill>
                  <a:schemeClr val="bg1"/>
                </a:solidFill>
                <a:latin typeface="+mn-lt"/>
              </a:defRPr>
            </a:lvl1pPr>
            <a:lvl2pPr>
              <a:buClr>
                <a:schemeClr val="accent3"/>
              </a:buClr>
              <a:defRPr sz="1588">
                <a:solidFill>
                  <a:schemeClr val="bg1"/>
                </a:solidFill>
              </a:defRPr>
            </a:lvl2pPr>
            <a:lvl3pPr>
              <a:buClr>
                <a:schemeClr val="accent3"/>
              </a:buClr>
              <a:defRPr sz="1390">
                <a:solidFill>
                  <a:schemeClr val="bg1"/>
                </a:solidFill>
              </a:defRPr>
            </a:lvl3pPr>
            <a:lvl4pPr>
              <a:buClr>
                <a:schemeClr val="accent3"/>
              </a:buClr>
              <a:defRPr sz="1191">
                <a:solidFill>
                  <a:schemeClr val="bg1"/>
                </a:solidFill>
              </a:defRPr>
            </a:lvl4pPr>
            <a:lvl5pPr>
              <a:buClr>
                <a:schemeClr val="accent3"/>
              </a:buClr>
              <a:defRPr sz="1191">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a:p>
            <a:pPr lvl="4"/>
            <a:endParaRPr lang="en-US" dirty="0"/>
          </a:p>
          <a:p>
            <a:pPr lvl="4"/>
            <a:endParaRPr lang="en-US" dirty="0"/>
          </a:p>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a:p>
            <a:pPr lvl="4"/>
            <a:endParaRPr lang="en-US" dirty="0"/>
          </a:p>
          <a:p>
            <a:pPr lvl="4"/>
            <a:endParaRPr lang="en-US" dirty="0"/>
          </a:p>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sp>
        <p:nvSpPr>
          <p:cNvPr id="8" name="Title 3">
            <a:extLst>
              <a:ext uri="{FF2B5EF4-FFF2-40B4-BE49-F238E27FC236}">
                <a16:creationId xmlns:a16="http://schemas.microsoft.com/office/drawing/2014/main" id="{45FAEB55-E87A-B34E-AB73-3D05CA5309E4}"/>
              </a:ext>
            </a:extLst>
          </p:cNvPr>
          <p:cNvSpPr>
            <a:spLocks noGrp="1"/>
          </p:cNvSpPr>
          <p:nvPr>
            <p:ph type="title" hasCustomPrompt="1"/>
          </p:nvPr>
        </p:nvSpPr>
        <p:spPr>
          <a:xfrm>
            <a:off x="421213" y="1010618"/>
            <a:ext cx="8312727" cy="806824"/>
          </a:xfrm>
          <a:prstGeom prst="rect">
            <a:avLst/>
          </a:prstGeom>
        </p:spPr>
        <p:txBody>
          <a:bodyPr/>
          <a:lstStyle>
            <a:lvl1pPr algn="l">
              <a:defRPr sz="2647"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409882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F5E4279-3A9A-C045-BF02-BB248C538DC0}"/>
              </a:ext>
            </a:extLst>
          </p:cNvPr>
          <p:cNvSpPr/>
          <p:nvPr userDrawn="1"/>
        </p:nvSpPr>
        <p:spPr>
          <a:xfrm>
            <a:off x="0" y="-1"/>
            <a:ext cx="9144000" cy="51435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a:p>
        </p:txBody>
      </p:sp>
    </p:spTree>
    <p:extLst>
      <p:ext uri="{BB962C8B-B14F-4D97-AF65-F5344CB8AC3E}">
        <p14:creationId xmlns:p14="http://schemas.microsoft.com/office/powerpoint/2010/main" val="32911116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6854869"/>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1" r:id="rId3"/>
    <p:sldLayoutId id="2147483655" r:id="rId4"/>
    <p:sldLayoutId id="2147483652" r:id="rId5"/>
  </p:sldLayoutIdLst>
  <p:txStyles>
    <p:titleStyle>
      <a:lvl1pPr algn="ctr" defTabSz="605150" rtl="0" eaLnBrk="1" latinLnBrk="0" hangingPunct="1">
        <a:spcBef>
          <a:spcPct val="0"/>
        </a:spcBef>
        <a:buNone/>
        <a:defRPr sz="2912" kern="1200">
          <a:solidFill>
            <a:schemeClr val="tx1"/>
          </a:solidFill>
          <a:latin typeface="+mj-lt"/>
          <a:ea typeface="+mj-ea"/>
          <a:cs typeface="+mj-cs"/>
        </a:defRPr>
      </a:lvl1pPr>
    </p:titleStyle>
    <p:bodyStyle>
      <a:lvl1pPr marL="226931" indent="-226931" algn="l" defTabSz="605150" rtl="0" eaLnBrk="1" latinLnBrk="0" hangingPunct="1">
        <a:spcBef>
          <a:spcPct val="20000"/>
        </a:spcBef>
        <a:buFont typeface="Arial" panose="020B0604020202020204" pitchFamily="34" charset="0"/>
        <a:buChar char="•"/>
        <a:defRPr sz="2118" kern="1200">
          <a:solidFill>
            <a:schemeClr val="tx1"/>
          </a:solidFill>
          <a:latin typeface="+mn-lt"/>
          <a:ea typeface="+mn-ea"/>
          <a:cs typeface="+mn-cs"/>
        </a:defRPr>
      </a:lvl1pPr>
      <a:lvl2pPr marL="491684" indent="-189109" algn="l" defTabSz="605150" rtl="0" eaLnBrk="1" latinLnBrk="0" hangingPunct="1">
        <a:spcBef>
          <a:spcPct val="20000"/>
        </a:spcBef>
        <a:buFont typeface="Arial" panose="020B0604020202020204" pitchFamily="34" charset="0"/>
        <a:buChar char="–"/>
        <a:defRPr sz="1853" kern="1200">
          <a:solidFill>
            <a:schemeClr val="tx1"/>
          </a:solidFill>
          <a:latin typeface="+mn-lt"/>
          <a:ea typeface="+mn-ea"/>
          <a:cs typeface="+mn-cs"/>
        </a:defRPr>
      </a:lvl2pPr>
      <a:lvl3pPr marL="756437" indent="-151287" algn="l" defTabSz="605150" rtl="0" eaLnBrk="1" latinLnBrk="0" hangingPunct="1">
        <a:spcBef>
          <a:spcPct val="20000"/>
        </a:spcBef>
        <a:buFont typeface="Arial" panose="020B0604020202020204" pitchFamily="34" charset="0"/>
        <a:buChar char="•"/>
        <a:defRPr sz="1588" kern="1200">
          <a:solidFill>
            <a:schemeClr val="tx1"/>
          </a:solidFill>
          <a:latin typeface="+mn-lt"/>
          <a:ea typeface="+mn-ea"/>
          <a:cs typeface="+mn-cs"/>
        </a:defRPr>
      </a:lvl3pPr>
      <a:lvl4pPr marL="105901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4pPr>
      <a:lvl5pPr marL="136158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5pPr>
      <a:lvl6pPr marL="166416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6pPr>
      <a:lvl7pPr marL="196673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7pPr>
      <a:lvl8pPr marL="2269312"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8pPr>
      <a:lvl9pPr marL="2571887" indent="-151287" algn="l" defTabSz="605150" rtl="0" eaLnBrk="1" latinLnBrk="0" hangingPunct="1">
        <a:spcBef>
          <a:spcPct val="20000"/>
        </a:spcBef>
        <a:buFont typeface="Arial" panose="020B0604020202020204" pitchFamily="34" charset="0"/>
        <a:buChar char="•"/>
        <a:defRPr sz="1324" kern="1200">
          <a:solidFill>
            <a:schemeClr val="tx1"/>
          </a:solidFill>
          <a:latin typeface="+mn-lt"/>
          <a:ea typeface="+mn-ea"/>
          <a:cs typeface="+mn-cs"/>
        </a:defRPr>
      </a:lvl9pPr>
    </p:bodyStyle>
    <p:otherStyle>
      <a:defPPr>
        <a:defRPr lang="en-US"/>
      </a:defPPr>
      <a:lvl1pPr marL="0" algn="l" defTabSz="605150" rtl="0" eaLnBrk="1" latinLnBrk="0" hangingPunct="1">
        <a:defRPr sz="1191" kern="1200">
          <a:solidFill>
            <a:schemeClr val="tx1"/>
          </a:solidFill>
          <a:latin typeface="+mn-lt"/>
          <a:ea typeface="+mn-ea"/>
          <a:cs typeface="+mn-cs"/>
        </a:defRPr>
      </a:lvl1pPr>
      <a:lvl2pPr marL="302575" algn="l" defTabSz="605150" rtl="0" eaLnBrk="1" latinLnBrk="0" hangingPunct="1">
        <a:defRPr sz="1191" kern="1200">
          <a:solidFill>
            <a:schemeClr val="tx1"/>
          </a:solidFill>
          <a:latin typeface="+mn-lt"/>
          <a:ea typeface="+mn-ea"/>
          <a:cs typeface="+mn-cs"/>
        </a:defRPr>
      </a:lvl2pPr>
      <a:lvl3pPr marL="605150" algn="l" defTabSz="605150" rtl="0" eaLnBrk="1" latinLnBrk="0" hangingPunct="1">
        <a:defRPr sz="1191" kern="1200">
          <a:solidFill>
            <a:schemeClr val="tx1"/>
          </a:solidFill>
          <a:latin typeface="+mn-lt"/>
          <a:ea typeface="+mn-ea"/>
          <a:cs typeface="+mn-cs"/>
        </a:defRPr>
      </a:lvl3pPr>
      <a:lvl4pPr marL="907725" algn="l" defTabSz="605150" rtl="0" eaLnBrk="1" latinLnBrk="0" hangingPunct="1">
        <a:defRPr sz="1191" kern="1200">
          <a:solidFill>
            <a:schemeClr val="tx1"/>
          </a:solidFill>
          <a:latin typeface="+mn-lt"/>
          <a:ea typeface="+mn-ea"/>
          <a:cs typeface="+mn-cs"/>
        </a:defRPr>
      </a:lvl4pPr>
      <a:lvl5pPr marL="1210300" algn="l" defTabSz="605150" rtl="0" eaLnBrk="1" latinLnBrk="0" hangingPunct="1">
        <a:defRPr sz="1191" kern="1200">
          <a:solidFill>
            <a:schemeClr val="tx1"/>
          </a:solidFill>
          <a:latin typeface="+mn-lt"/>
          <a:ea typeface="+mn-ea"/>
          <a:cs typeface="+mn-cs"/>
        </a:defRPr>
      </a:lvl5pPr>
      <a:lvl6pPr marL="1512875" algn="l" defTabSz="605150" rtl="0" eaLnBrk="1" latinLnBrk="0" hangingPunct="1">
        <a:defRPr sz="1191" kern="1200">
          <a:solidFill>
            <a:schemeClr val="tx1"/>
          </a:solidFill>
          <a:latin typeface="+mn-lt"/>
          <a:ea typeface="+mn-ea"/>
          <a:cs typeface="+mn-cs"/>
        </a:defRPr>
      </a:lvl6pPr>
      <a:lvl7pPr marL="1815450" algn="l" defTabSz="605150" rtl="0" eaLnBrk="1" latinLnBrk="0" hangingPunct="1">
        <a:defRPr sz="1191" kern="1200">
          <a:solidFill>
            <a:schemeClr val="tx1"/>
          </a:solidFill>
          <a:latin typeface="+mn-lt"/>
          <a:ea typeface="+mn-ea"/>
          <a:cs typeface="+mn-cs"/>
        </a:defRPr>
      </a:lvl7pPr>
      <a:lvl8pPr marL="2118025" algn="l" defTabSz="605150" rtl="0" eaLnBrk="1" latinLnBrk="0" hangingPunct="1">
        <a:defRPr sz="1191" kern="1200">
          <a:solidFill>
            <a:schemeClr val="tx1"/>
          </a:solidFill>
          <a:latin typeface="+mn-lt"/>
          <a:ea typeface="+mn-ea"/>
          <a:cs typeface="+mn-cs"/>
        </a:defRPr>
      </a:lvl8pPr>
      <a:lvl9pPr marL="2420600" algn="l" defTabSz="605150" rtl="0" eaLnBrk="1" latinLnBrk="0" hangingPunct="1">
        <a:defRPr sz="119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hyperlink" Target="https://www.advamed.org/issues/ethics-compliance/global-distributor-compliance-toolkit"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0B4416CF-C9F8-904E-8298-A4D95443EBAA}"/>
              </a:ext>
            </a:extLst>
          </p:cNvPr>
          <p:cNvPicPr>
            <a:picLocks noChangeAspect="1"/>
          </p:cNvPicPr>
          <p:nvPr/>
        </p:nvPicPr>
        <p:blipFill rotWithShape="1">
          <a:blip r:embed="rId2">
            <a:alphaModFix amt="8000"/>
            <a:extLst>
              <a:ext uri="{28A0092B-C50C-407E-A947-70E740481C1C}">
                <a14:useLocalDpi xmlns:a14="http://schemas.microsoft.com/office/drawing/2010/main" val="0"/>
              </a:ext>
            </a:extLst>
          </a:blip>
          <a:srcRect t="272" r="21667" b="15145"/>
          <a:stretch/>
        </p:blipFill>
        <p:spPr>
          <a:xfrm>
            <a:off x="5029201" y="700393"/>
            <a:ext cx="4114800" cy="4443107"/>
          </a:xfrm>
          <a:prstGeom prst="rect">
            <a:avLst/>
          </a:prstGeom>
        </p:spPr>
      </p:pic>
      <p:sp>
        <p:nvSpPr>
          <p:cNvPr id="9" name="TextBox 8">
            <a:extLst>
              <a:ext uri="{FF2B5EF4-FFF2-40B4-BE49-F238E27FC236}">
                <a16:creationId xmlns:a16="http://schemas.microsoft.com/office/drawing/2014/main" id="{A2C44AA8-93B2-5D44-9491-F0CE9E2D6310}"/>
              </a:ext>
            </a:extLst>
          </p:cNvPr>
          <p:cNvSpPr txBox="1"/>
          <p:nvPr/>
        </p:nvSpPr>
        <p:spPr>
          <a:xfrm>
            <a:off x="152400" y="693378"/>
            <a:ext cx="6324600" cy="276999"/>
          </a:xfrm>
          <a:prstGeom prst="rect">
            <a:avLst/>
          </a:prstGeom>
          <a:noFill/>
        </p:spPr>
        <p:txBody>
          <a:bodyPr wrap="square" rtlCol="0">
            <a:spAutoFit/>
          </a:bodyPr>
          <a:lstStyle/>
          <a:p>
            <a:r>
              <a:rPr lang="en-US" sz="1200" b="1" dirty="0">
                <a:solidFill>
                  <a:schemeClr val="accent4"/>
                </a:solidFill>
              </a:rPr>
              <a:t>INSERT COMPANY NAME / EVENT / TITLE / LOGO</a:t>
            </a:r>
            <a:endParaRPr lang="en-US" sz="1200" dirty="0">
              <a:solidFill>
                <a:schemeClr val="accent4"/>
              </a:solidFill>
            </a:endParaRPr>
          </a:p>
        </p:txBody>
      </p:sp>
      <p:sp>
        <p:nvSpPr>
          <p:cNvPr id="12" name="TextBox 11">
            <a:extLst>
              <a:ext uri="{FF2B5EF4-FFF2-40B4-BE49-F238E27FC236}">
                <a16:creationId xmlns:a16="http://schemas.microsoft.com/office/drawing/2014/main" id="{5DF2435E-392C-B247-8A85-D8BE09DC23F0}"/>
              </a:ext>
            </a:extLst>
          </p:cNvPr>
          <p:cNvSpPr txBox="1"/>
          <p:nvPr/>
        </p:nvSpPr>
        <p:spPr>
          <a:xfrm>
            <a:off x="381769" y="1870829"/>
            <a:ext cx="4723631" cy="3139321"/>
          </a:xfrm>
          <a:prstGeom prst="rect">
            <a:avLst/>
          </a:prstGeom>
          <a:noFill/>
        </p:spPr>
        <p:txBody>
          <a:bodyPr wrap="square" rtlCol="0">
            <a:noAutofit/>
          </a:bodyPr>
          <a:lstStyle/>
          <a:p>
            <a:pPr>
              <a:spcAft>
                <a:spcPts val="400"/>
              </a:spcAft>
            </a:pPr>
            <a:r>
              <a:rPr lang="en-US" sz="2100" b="1" dirty="0">
                <a:solidFill>
                  <a:schemeClr val="accent2"/>
                </a:solidFill>
              </a:rPr>
              <a:t>Business Dinner: Part 1</a:t>
            </a:r>
          </a:p>
          <a:p>
            <a:pPr marL="285750" indent="-285750">
              <a:spcAft>
                <a:spcPts val="500"/>
              </a:spcAft>
              <a:buClr>
                <a:schemeClr val="accent2"/>
              </a:buClr>
              <a:buFont typeface="Arial" panose="020B0604020202020204" pitchFamily="34" charset="0"/>
              <a:buChar char="•"/>
            </a:pPr>
            <a:r>
              <a:rPr lang="en-US" sz="1300" dirty="0">
                <a:solidFill>
                  <a:schemeClr val="bg1">
                    <a:lumMod val="10000"/>
                  </a:schemeClr>
                </a:solidFill>
                <a:latin typeface="Arial" panose="020B0604020202020204" pitchFamily="34" charset="0"/>
                <a:cs typeface="Arial" panose="020B0604020202020204" pitchFamily="34" charset="0"/>
              </a:rPr>
              <a:t>You are planning a business meeting over dinner with some key customers during an important conference.</a:t>
            </a:r>
          </a:p>
          <a:p>
            <a:pPr marL="285750" indent="-285750">
              <a:spcAft>
                <a:spcPts val="500"/>
              </a:spcAft>
              <a:buClr>
                <a:schemeClr val="accent2"/>
              </a:buClr>
              <a:buFont typeface="Arial" panose="020B0604020202020204" pitchFamily="34" charset="0"/>
              <a:buChar char="•"/>
            </a:pPr>
            <a:r>
              <a:rPr lang="en-US" sz="1300" dirty="0">
                <a:solidFill>
                  <a:schemeClr val="bg1">
                    <a:lumMod val="10000"/>
                  </a:schemeClr>
                </a:solidFill>
                <a:latin typeface="Arial" panose="020B0604020202020204" pitchFamily="34" charset="0"/>
                <a:cs typeface="Arial" panose="020B0604020202020204" pitchFamily="34" charset="0"/>
              </a:rPr>
              <a:t>Several restaurants are already booked because of </a:t>
            </a:r>
            <a:br>
              <a:rPr lang="en-US" sz="1300" dirty="0">
                <a:solidFill>
                  <a:schemeClr val="bg1">
                    <a:lumMod val="10000"/>
                  </a:schemeClr>
                </a:solidFill>
                <a:latin typeface="Arial" panose="020B0604020202020204" pitchFamily="34" charset="0"/>
                <a:cs typeface="Arial" panose="020B0604020202020204" pitchFamily="34" charset="0"/>
              </a:rPr>
            </a:br>
            <a:r>
              <a:rPr lang="en-US" sz="1300" dirty="0">
                <a:solidFill>
                  <a:schemeClr val="bg1">
                    <a:lumMod val="10000"/>
                  </a:schemeClr>
                </a:solidFill>
                <a:latin typeface="Arial" panose="020B0604020202020204" pitchFamily="34" charset="0"/>
                <a:cs typeface="Arial" panose="020B0604020202020204" pitchFamily="34" charset="0"/>
              </a:rPr>
              <a:t>the conference.</a:t>
            </a:r>
          </a:p>
          <a:p>
            <a:pPr marL="285750" indent="-285750">
              <a:spcAft>
                <a:spcPts val="500"/>
              </a:spcAft>
              <a:buClr>
                <a:schemeClr val="accent2"/>
              </a:buClr>
              <a:buFont typeface="Arial" panose="020B0604020202020204" pitchFamily="34" charset="0"/>
              <a:buChar char="•"/>
            </a:pPr>
            <a:r>
              <a:rPr lang="en-US" sz="1300" dirty="0">
                <a:solidFill>
                  <a:schemeClr val="bg1">
                    <a:lumMod val="10000"/>
                  </a:schemeClr>
                </a:solidFill>
                <a:latin typeface="Arial" panose="020B0604020202020204" pitchFamily="34" charset="0"/>
                <a:cs typeface="Arial" panose="020B0604020202020204" pitchFamily="34" charset="0"/>
              </a:rPr>
              <a:t>You found one restaurant that has availability.</a:t>
            </a:r>
          </a:p>
          <a:p>
            <a:pPr marL="285750" indent="-285750">
              <a:spcAft>
                <a:spcPts val="500"/>
              </a:spcAft>
              <a:buClr>
                <a:schemeClr val="accent2"/>
              </a:buClr>
              <a:buFont typeface="Arial" panose="020B0604020202020204" pitchFamily="34" charset="0"/>
              <a:buChar char="•"/>
            </a:pPr>
            <a:r>
              <a:rPr lang="en-US" sz="1300" dirty="0">
                <a:solidFill>
                  <a:schemeClr val="bg1">
                    <a:lumMod val="10000"/>
                  </a:schemeClr>
                </a:solidFill>
                <a:latin typeface="Arial" panose="020B0604020202020204" pitchFamily="34" charset="0"/>
                <a:cs typeface="Arial" panose="020B0604020202020204" pitchFamily="34" charset="0"/>
              </a:rPr>
              <a:t>A respected and independent reviewer has ranked the restaurant as one of the top five in the city.</a:t>
            </a:r>
          </a:p>
          <a:p>
            <a:pPr marL="285750" indent="-285750">
              <a:spcAft>
                <a:spcPts val="1000"/>
              </a:spcAft>
              <a:buClr>
                <a:schemeClr val="accent2"/>
              </a:buClr>
              <a:buFont typeface="Arial" panose="020B0604020202020204" pitchFamily="34" charset="0"/>
              <a:buChar char="•"/>
            </a:pPr>
            <a:r>
              <a:rPr lang="en-US" sz="1300" dirty="0">
                <a:solidFill>
                  <a:schemeClr val="bg1">
                    <a:lumMod val="10000"/>
                  </a:schemeClr>
                </a:solidFill>
                <a:latin typeface="Arial" panose="020B0604020202020204" pitchFamily="34" charset="0"/>
                <a:cs typeface="Arial" panose="020B0604020202020204" pitchFamily="34" charset="0"/>
              </a:rPr>
              <a:t>The restaurant only offers a fixed four-course meal with a wine pairing for [</a:t>
            </a:r>
            <a:r>
              <a:rPr lang="en-US" sz="1300" dirty="0">
                <a:solidFill>
                  <a:schemeClr val="bg1">
                    <a:lumMod val="10000"/>
                  </a:schemeClr>
                </a:solidFill>
                <a:highlight>
                  <a:srgbClr val="FFFF00"/>
                </a:highlight>
                <a:latin typeface="Arial" panose="020B0604020202020204" pitchFamily="34" charset="0"/>
                <a:cs typeface="Arial" panose="020B0604020202020204" pitchFamily="34" charset="0"/>
              </a:rPr>
              <a:t>insert company meal limit</a:t>
            </a:r>
            <a:r>
              <a:rPr lang="en-US" sz="1300" dirty="0">
                <a:solidFill>
                  <a:schemeClr val="bg1">
                    <a:lumMod val="10000"/>
                  </a:schemeClr>
                </a:solidFill>
                <a:latin typeface="Arial" panose="020B0604020202020204" pitchFamily="34" charset="0"/>
                <a:cs typeface="Arial" panose="020B0604020202020204" pitchFamily="34" charset="0"/>
              </a:rPr>
              <a:t>] per person.</a:t>
            </a:r>
          </a:p>
          <a:p>
            <a:pPr>
              <a:spcAft>
                <a:spcPts val="400"/>
              </a:spcAft>
            </a:pPr>
            <a:r>
              <a:rPr lang="en-US" sz="1300" b="1" u="sng" dirty="0">
                <a:solidFill>
                  <a:schemeClr val="accent1"/>
                </a:solidFill>
                <a:uFill>
                  <a:solidFill>
                    <a:schemeClr val="accent3"/>
                  </a:solidFill>
                </a:uFill>
                <a:latin typeface="Arial" panose="020B0604020202020204" pitchFamily="34" charset="0"/>
                <a:cs typeface="Arial" panose="020B0604020202020204" pitchFamily="34" charset="0"/>
              </a:rPr>
              <a:t>Should you choose this restaurant for the business dinner with the HCPs?</a:t>
            </a:r>
            <a:endParaRPr lang="en-US" sz="1300" b="1" u="sng" dirty="0">
              <a:solidFill>
                <a:schemeClr val="accent1"/>
              </a:solidFill>
              <a:uFill>
                <a:solidFill>
                  <a:schemeClr val="accent3"/>
                </a:solidFill>
              </a:uFill>
            </a:endParaRPr>
          </a:p>
        </p:txBody>
      </p:sp>
      <p:sp>
        <p:nvSpPr>
          <p:cNvPr id="11" name="Title 4">
            <a:extLst>
              <a:ext uri="{FF2B5EF4-FFF2-40B4-BE49-F238E27FC236}">
                <a16:creationId xmlns:a16="http://schemas.microsoft.com/office/drawing/2014/main" id="{43CE0D6B-F5E7-BD4E-A5C0-CBC4BEA617C4}"/>
              </a:ext>
            </a:extLst>
          </p:cNvPr>
          <p:cNvSpPr txBox="1">
            <a:spLocks/>
          </p:cNvSpPr>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en-US" sz="2600" dirty="0"/>
              <a:t>Interacting with Health Care Professionals &amp; Government Officials</a:t>
            </a:r>
          </a:p>
        </p:txBody>
      </p:sp>
      <p:pic>
        <p:nvPicPr>
          <p:cNvPr id="14" name="Picture 13">
            <a:extLst>
              <a:ext uri="{FF2B5EF4-FFF2-40B4-BE49-F238E27FC236}">
                <a16:creationId xmlns:a16="http://schemas.microsoft.com/office/drawing/2014/main" id="{8BB654A4-8A86-6B42-A755-6CF4E26DDBD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120288" y="203596"/>
            <a:ext cx="544167" cy="544167"/>
          </a:xfrm>
          <a:prstGeom prst="rect">
            <a:avLst/>
          </a:prstGeom>
        </p:spPr>
      </p:pic>
      <p:sp>
        <p:nvSpPr>
          <p:cNvPr id="7" name="TextBox 9">
            <a:extLst>
              <a:ext uri="{FF2B5EF4-FFF2-40B4-BE49-F238E27FC236}">
                <a16:creationId xmlns:a16="http://schemas.microsoft.com/office/drawing/2014/main" id="{298BB615-41D4-4CA4-84A3-99AA19D781AD}"/>
              </a:ext>
            </a:extLst>
          </p:cNvPr>
          <p:cNvSpPr txBox="1"/>
          <p:nvPr/>
        </p:nvSpPr>
        <p:spPr>
          <a:xfrm>
            <a:off x="-7257" y="33570"/>
            <a:ext cx="6858000" cy="600164"/>
          </a:xfrm>
          <a:prstGeom prst="rect">
            <a:avLst/>
          </a:prstGeom>
          <a:noFill/>
        </p:spPr>
        <p:txBody>
          <a:bodyPr wrap="square">
            <a:spAutoFit/>
          </a:bodyPr>
          <a:lstStyle>
            <a:defPPr>
              <a:defRPr lang="en-US"/>
            </a:defPPr>
            <a:lvl1pPr marL="0" algn="l" defTabSz="914306" rtl="0" eaLnBrk="1" latinLnBrk="0" hangingPunct="1">
              <a:defRPr sz="1799" kern="1200">
                <a:solidFill>
                  <a:schemeClr val="tx1"/>
                </a:solidFill>
                <a:latin typeface="+mn-lt"/>
                <a:ea typeface="+mn-ea"/>
                <a:cs typeface="+mn-cs"/>
              </a:defRPr>
            </a:lvl1pPr>
            <a:lvl2pPr marL="457154" algn="l" defTabSz="914306" rtl="0" eaLnBrk="1" latinLnBrk="0" hangingPunct="1">
              <a:defRPr sz="1799" kern="1200">
                <a:solidFill>
                  <a:schemeClr val="tx1"/>
                </a:solidFill>
                <a:latin typeface="+mn-lt"/>
                <a:ea typeface="+mn-ea"/>
                <a:cs typeface="+mn-cs"/>
              </a:defRPr>
            </a:lvl2pPr>
            <a:lvl3pPr marL="914306" algn="l" defTabSz="914306" rtl="0" eaLnBrk="1" latinLnBrk="0" hangingPunct="1">
              <a:defRPr sz="1799" kern="1200">
                <a:solidFill>
                  <a:schemeClr val="tx1"/>
                </a:solidFill>
                <a:latin typeface="+mn-lt"/>
                <a:ea typeface="+mn-ea"/>
                <a:cs typeface="+mn-cs"/>
              </a:defRPr>
            </a:lvl3pPr>
            <a:lvl4pPr marL="1371460" algn="l" defTabSz="914306" rtl="0" eaLnBrk="1" latinLnBrk="0" hangingPunct="1">
              <a:defRPr sz="1799" kern="1200">
                <a:solidFill>
                  <a:schemeClr val="tx1"/>
                </a:solidFill>
                <a:latin typeface="+mn-lt"/>
                <a:ea typeface="+mn-ea"/>
                <a:cs typeface="+mn-cs"/>
              </a:defRPr>
            </a:lvl4pPr>
            <a:lvl5pPr marL="1828612" algn="l" defTabSz="914306" rtl="0" eaLnBrk="1" latinLnBrk="0" hangingPunct="1">
              <a:defRPr sz="1799" kern="1200">
                <a:solidFill>
                  <a:schemeClr val="tx1"/>
                </a:solidFill>
                <a:latin typeface="+mn-lt"/>
                <a:ea typeface="+mn-ea"/>
                <a:cs typeface="+mn-cs"/>
              </a:defRPr>
            </a:lvl5pPr>
            <a:lvl6pPr marL="2285766" algn="l" defTabSz="914306" rtl="0" eaLnBrk="1" latinLnBrk="0" hangingPunct="1">
              <a:defRPr sz="1799" kern="1200">
                <a:solidFill>
                  <a:schemeClr val="tx1"/>
                </a:solidFill>
                <a:latin typeface="+mn-lt"/>
                <a:ea typeface="+mn-ea"/>
                <a:cs typeface="+mn-cs"/>
              </a:defRPr>
            </a:lvl6pPr>
            <a:lvl7pPr marL="2742919" algn="l" defTabSz="914306" rtl="0" eaLnBrk="1" latinLnBrk="0" hangingPunct="1">
              <a:defRPr sz="1799" kern="1200">
                <a:solidFill>
                  <a:schemeClr val="tx1"/>
                </a:solidFill>
                <a:latin typeface="+mn-lt"/>
                <a:ea typeface="+mn-ea"/>
                <a:cs typeface="+mn-cs"/>
              </a:defRPr>
            </a:lvl7pPr>
            <a:lvl8pPr marL="3200072" algn="l" defTabSz="914306" rtl="0" eaLnBrk="1" latinLnBrk="0" hangingPunct="1">
              <a:defRPr sz="1799" kern="1200">
                <a:solidFill>
                  <a:schemeClr val="tx1"/>
                </a:solidFill>
                <a:latin typeface="+mn-lt"/>
                <a:ea typeface="+mn-ea"/>
                <a:cs typeface="+mn-cs"/>
              </a:defRPr>
            </a:lvl8pPr>
            <a:lvl9pPr marL="3657226" algn="l" defTabSz="914306" rtl="0" eaLnBrk="1" latinLnBrk="0" hangingPunct="1">
              <a:defRPr sz="1799" kern="1200">
                <a:solidFill>
                  <a:schemeClr val="tx1"/>
                </a:solidFill>
                <a:latin typeface="+mn-lt"/>
                <a:ea typeface="+mn-ea"/>
                <a:cs typeface="+mn-cs"/>
              </a:defRPr>
            </a:lvl9pPr>
          </a:lstStyle>
          <a:p>
            <a:pPr marL="0" marR="0">
              <a:spcBef>
                <a:spcPts val="0"/>
              </a:spcBef>
              <a:spcAft>
                <a:spcPts val="0"/>
              </a:spcAft>
            </a:pPr>
            <a:r>
              <a:rPr lang="en-US" sz="1100" b="1" dirty="0">
                <a:solidFill>
                  <a:srgbClr val="FF0000"/>
                </a:solidFill>
                <a:effectLst/>
                <a:latin typeface="Lato"/>
                <a:ea typeface="Calibri" panose="020F0502020204030204" pitchFamily="34" charset="0"/>
                <a:cs typeface="Calibri" panose="020F0502020204030204" pitchFamily="34" charset="0"/>
              </a:rPr>
              <a:t>Disclaimer</a:t>
            </a:r>
            <a:r>
              <a:rPr lang="en-US" sz="1100" dirty="0">
                <a:solidFill>
                  <a:srgbClr val="FF0000"/>
                </a:solidFill>
                <a:effectLst/>
                <a:latin typeface="Lato"/>
                <a:ea typeface="Calibri" panose="020F0502020204030204" pitchFamily="34" charset="0"/>
              </a:rPr>
              <a:t>: Please note that this document is taken from the “Global Distributor Compliance Toolkit” in the Advanced Medical Technology Association® (</a:t>
            </a:r>
            <a:r>
              <a:rPr lang="en-US" sz="1100" dirty="0" err="1">
                <a:solidFill>
                  <a:srgbClr val="FF0000"/>
                </a:solidFill>
                <a:effectLst/>
                <a:latin typeface="Lato"/>
                <a:ea typeface="Calibri" panose="020F0502020204030204" pitchFamily="34" charset="0"/>
              </a:rPr>
              <a:t>AdvaMed</a:t>
            </a:r>
            <a:r>
              <a:rPr lang="en-US" sz="1100" dirty="0">
                <a:solidFill>
                  <a:srgbClr val="FF0000"/>
                </a:solidFill>
                <a:effectLst/>
                <a:latin typeface="Lato"/>
                <a:ea typeface="Calibri" panose="020F0502020204030204" pitchFamily="34" charset="0"/>
              </a:rPr>
              <a:t>®)  website: </a:t>
            </a:r>
            <a:r>
              <a:rPr lang="en-US" sz="1100" u="sng" dirty="0">
                <a:solidFill>
                  <a:schemeClr val="bg1">
                    <a:lumMod val="10000"/>
                  </a:schemeClr>
                </a:solidFill>
                <a:effectLst/>
                <a:latin typeface="Lato"/>
                <a:ea typeface="Calibri" panose="020F0502020204030204" pitchFamily="34" charset="0"/>
                <a:hlinkClick r:id="rId4">
                  <a:extLst>
                    <a:ext uri="{A12FA001-AC4F-418D-AE19-62706E023703}">
                      <ahyp:hlinkClr xmlns:ahyp="http://schemas.microsoft.com/office/drawing/2018/hyperlinkcolor" val="tx"/>
                    </a:ext>
                  </a:extLst>
                </a:hlinkClick>
              </a:rPr>
              <a:t>https://www.advamed.org/issues/ethics-compliance/global-distributor-compliance-toolkit</a:t>
            </a:r>
            <a:r>
              <a:rPr lang="en-US" sz="1100" dirty="0">
                <a:solidFill>
                  <a:schemeClr val="bg1">
                    <a:lumMod val="10000"/>
                  </a:schemeClr>
                </a:solidFill>
                <a:effectLst/>
                <a:latin typeface="Lato"/>
                <a:ea typeface="Calibri" panose="020F0502020204030204" pitchFamily="34" charset="0"/>
              </a:rPr>
              <a:t> </a:t>
            </a:r>
            <a:endParaRPr lang="en-US" sz="1000" dirty="0">
              <a:solidFill>
                <a:schemeClr val="bg1">
                  <a:lumMod val="10000"/>
                </a:schemeClr>
              </a:solidFill>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5215993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A2C44AA8-93B2-5D44-9491-F0CE9E2D6310}"/>
              </a:ext>
            </a:extLst>
          </p:cNvPr>
          <p:cNvSpPr txBox="1"/>
          <p:nvPr/>
        </p:nvSpPr>
        <p:spPr>
          <a:xfrm>
            <a:off x="381000" y="285750"/>
            <a:ext cx="6324600" cy="276999"/>
          </a:xfrm>
          <a:prstGeom prst="rect">
            <a:avLst/>
          </a:prstGeom>
          <a:noFill/>
        </p:spPr>
        <p:txBody>
          <a:bodyPr wrap="square" rtlCol="0">
            <a:spAutoFit/>
          </a:bodyPr>
          <a:lstStyle/>
          <a:p>
            <a:r>
              <a:rPr lang="en-US" sz="1200" b="1" dirty="0">
                <a:solidFill>
                  <a:schemeClr val="accent4"/>
                </a:solidFill>
              </a:rPr>
              <a:t>INSERT COMPANY NAME / EVENT / TITLE / LOGO</a:t>
            </a:r>
            <a:endParaRPr lang="en-US" sz="1200" dirty="0">
              <a:solidFill>
                <a:schemeClr val="accent4"/>
              </a:solidFill>
            </a:endParaRPr>
          </a:p>
        </p:txBody>
      </p:sp>
      <p:sp>
        <p:nvSpPr>
          <p:cNvPr id="12" name="TextBox 11">
            <a:extLst>
              <a:ext uri="{FF2B5EF4-FFF2-40B4-BE49-F238E27FC236}">
                <a16:creationId xmlns:a16="http://schemas.microsoft.com/office/drawing/2014/main" id="{5DF2435E-392C-B247-8A85-D8BE09DC23F0}"/>
              </a:ext>
            </a:extLst>
          </p:cNvPr>
          <p:cNvSpPr txBox="1"/>
          <p:nvPr/>
        </p:nvSpPr>
        <p:spPr>
          <a:xfrm>
            <a:off x="381769" y="1870829"/>
            <a:ext cx="4723631" cy="3139321"/>
          </a:xfrm>
          <a:prstGeom prst="rect">
            <a:avLst/>
          </a:prstGeom>
          <a:noFill/>
        </p:spPr>
        <p:txBody>
          <a:bodyPr wrap="square" rtlCol="0">
            <a:noAutofit/>
          </a:bodyPr>
          <a:lstStyle/>
          <a:p>
            <a:pPr>
              <a:spcAft>
                <a:spcPts val="400"/>
              </a:spcAft>
            </a:pPr>
            <a:r>
              <a:rPr lang="en-US" sz="2100" b="1" dirty="0">
                <a:solidFill>
                  <a:schemeClr val="accent2"/>
                </a:solidFill>
              </a:rPr>
              <a:t>Business Dinner: Part 2</a:t>
            </a:r>
          </a:p>
          <a:p>
            <a:pPr marL="285750" indent="-285750">
              <a:spcAft>
                <a:spcPts val="500"/>
              </a:spcAft>
              <a:buClr>
                <a:schemeClr val="accent2"/>
              </a:buClr>
              <a:buFont typeface="Arial" panose="020B0604020202020204" pitchFamily="34" charset="0"/>
              <a:buChar char="•"/>
            </a:pPr>
            <a:r>
              <a:rPr lang="en-US" sz="1300" dirty="0">
                <a:solidFill>
                  <a:schemeClr val="bg1">
                    <a:lumMod val="10000"/>
                  </a:schemeClr>
                </a:solidFill>
                <a:latin typeface="Arial" panose="020B0604020202020204" pitchFamily="34" charset="0"/>
                <a:cs typeface="Arial" panose="020B0604020202020204" pitchFamily="34" charset="0"/>
              </a:rPr>
              <a:t>You are planning a business meeting over dinner with some key customers during an important conference.</a:t>
            </a:r>
          </a:p>
          <a:p>
            <a:pPr marL="285750" indent="-285750">
              <a:spcAft>
                <a:spcPts val="500"/>
              </a:spcAft>
              <a:buClr>
                <a:schemeClr val="accent2"/>
              </a:buClr>
              <a:buFont typeface="Arial" panose="020B0604020202020204" pitchFamily="34" charset="0"/>
              <a:buChar char="•"/>
            </a:pPr>
            <a:r>
              <a:rPr lang="en-US" sz="1300" dirty="0">
                <a:solidFill>
                  <a:schemeClr val="bg1">
                    <a:lumMod val="10000"/>
                  </a:schemeClr>
                </a:solidFill>
                <a:latin typeface="Arial" panose="020B0604020202020204" pitchFamily="34" charset="0"/>
                <a:cs typeface="Arial" panose="020B0604020202020204" pitchFamily="34" charset="0"/>
              </a:rPr>
              <a:t>Several restaurants are already booked because of </a:t>
            </a:r>
            <a:br>
              <a:rPr lang="en-US" sz="1300" dirty="0">
                <a:solidFill>
                  <a:schemeClr val="bg1">
                    <a:lumMod val="10000"/>
                  </a:schemeClr>
                </a:solidFill>
                <a:latin typeface="Arial" panose="020B0604020202020204" pitchFamily="34" charset="0"/>
                <a:cs typeface="Arial" panose="020B0604020202020204" pitchFamily="34" charset="0"/>
              </a:rPr>
            </a:br>
            <a:r>
              <a:rPr lang="en-US" sz="1300" dirty="0">
                <a:solidFill>
                  <a:schemeClr val="bg1">
                    <a:lumMod val="10000"/>
                  </a:schemeClr>
                </a:solidFill>
                <a:latin typeface="Arial" panose="020B0604020202020204" pitchFamily="34" charset="0"/>
                <a:cs typeface="Arial" panose="020B0604020202020204" pitchFamily="34" charset="0"/>
              </a:rPr>
              <a:t>the conference.</a:t>
            </a:r>
          </a:p>
          <a:p>
            <a:pPr marL="285750" indent="-285750">
              <a:spcAft>
                <a:spcPts val="500"/>
              </a:spcAft>
              <a:buClr>
                <a:schemeClr val="accent2"/>
              </a:buClr>
              <a:buFont typeface="Arial" panose="020B0604020202020204" pitchFamily="34" charset="0"/>
              <a:buChar char="•"/>
            </a:pPr>
            <a:r>
              <a:rPr lang="en-US" sz="1300" dirty="0">
                <a:solidFill>
                  <a:schemeClr val="bg1">
                    <a:lumMod val="10000"/>
                  </a:schemeClr>
                </a:solidFill>
                <a:latin typeface="Arial" panose="020B0604020202020204" pitchFamily="34" charset="0"/>
                <a:cs typeface="Arial" panose="020B0604020202020204" pitchFamily="34" charset="0"/>
              </a:rPr>
              <a:t>You found one restaurant that has availability.</a:t>
            </a:r>
          </a:p>
          <a:p>
            <a:pPr marL="285750" indent="-285750">
              <a:spcAft>
                <a:spcPts val="500"/>
              </a:spcAft>
              <a:buClr>
                <a:schemeClr val="accent2"/>
              </a:buClr>
              <a:buFont typeface="Arial" panose="020B0604020202020204" pitchFamily="34" charset="0"/>
              <a:buChar char="•"/>
            </a:pPr>
            <a:r>
              <a:rPr lang="en-US" sz="1300" dirty="0">
                <a:solidFill>
                  <a:schemeClr val="bg1">
                    <a:lumMod val="10000"/>
                  </a:schemeClr>
                </a:solidFill>
                <a:latin typeface="Arial" panose="020B0604020202020204" pitchFamily="34" charset="0"/>
                <a:cs typeface="Arial" panose="020B0604020202020204" pitchFamily="34" charset="0"/>
              </a:rPr>
              <a:t>A respected and independent reviewer has ranked the restaurant as one of the top five in the city.</a:t>
            </a:r>
          </a:p>
          <a:p>
            <a:pPr marL="285750" indent="-285750">
              <a:spcAft>
                <a:spcPts val="1000"/>
              </a:spcAft>
              <a:buClr>
                <a:schemeClr val="accent2"/>
              </a:buClr>
              <a:buFont typeface="Arial" panose="020B0604020202020204" pitchFamily="34" charset="0"/>
              <a:buChar char="•"/>
            </a:pPr>
            <a:r>
              <a:rPr lang="en-US" sz="1300" dirty="0">
                <a:solidFill>
                  <a:schemeClr val="bg1">
                    <a:lumMod val="10000"/>
                  </a:schemeClr>
                </a:solidFill>
                <a:latin typeface="Arial" panose="020B0604020202020204" pitchFamily="34" charset="0"/>
                <a:cs typeface="Arial" panose="020B0604020202020204" pitchFamily="34" charset="0"/>
              </a:rPr>
              <a:t>The restaurant only offers a fixed four-course meal with a wine pairing for [</a:t>
            </a:r>
            <a:r>
              <a:rPr lang="en-US" sz="1300" dirty="0">
                <a:solidFill>
                  <a:schemeClr val="bg1">
                    <a:lumMod val="10000"/>
                  </a:schemeClr>
                </a:solidFill>
                <a:highlight>
                  <a:srgbClr val="FFFF00"/>
                </a:highlight>
                <a:latin typeface="Arial" panose="020B0604020202020204" pitchFamily="34" charset="0"/>
                <a:cs typeface="Arial" panose="020B0604020202020204" pitchFamily="34" charset="0"/>
              </a:rPr>
              <a:t>insert company meal limit</a:t>
            </a:r>
            <a:r>
              <a:rPr lang="en-US" sz="1300" dirty="0">
                <a:solidFill>
                  <a:schemeClr val="bg1">
                    <a:lumMod val="10000"/>
                  </a:schemeClr>
                </a:solidFill>
                <a:latin typeface="Arial" panose="020B0604020202020204" pitchFamily="34" charset="0"/>
                <a:cs typeface="Arial" panose="020B0604020202020204" pitchFamily="34" charset="0"/>
              </a:rPr>
              <a:t>] per person.</a:t>
            </a:r>
          </a:p>
          <a:p>
            <a:pPr>
              <a:spcAft>
                <a:spcPts val="400"/>
              </a:spcAft>
            </a:pPr>
            <a:r>
              <a:rPr lang="en-US" sz="1300" b="1" u="sng" dirty="0">
                <a:solidFill>
                  <a:schemeClr val="accent1"/>
                </a:solidFill>
                <a:uFill>
                  <a:solidFill>
                    <a:schemeClr val="accent3"/>
                  </a:solidFill>
                </a:uFill>
                <a:latin typeface="Arial" panose="020B0604020202020204" pitchFamily="34" charset="0"/>
                <a:cs typeface="Arial" panose="020B0604020202020204" pitchFamily="34" charset="0"/>
              </a:rPr>
              <a:t>Should you choose this restaurant for the business dinner with the HCPs?</a:t>
            </a:r>
            <a:endParaRPr lang="en-US" sz="1300" b="1" u="sng" dirty="0">
              <a:solidFill>
                <a:schemeClr val="accent1"/>
              </a:solidFill>
              <a:uFill>
                <a:solidFill>
                  <a:schemeClr val="accent3"/>
                </a:solidFill>
              </a:uFill>
            </a:endParaRPr>
          </a:p>
        </p:txBody>
      </p:sp>
      <p:sp>
        <p:nvSpPr>
          <p:cNvPr id="11" name="Title 4">
            <a:extLst>
              <a:ext uri="{FF2B5EF4-FFF2-40B4-BE49-F238E27FC236}">
                <a16:creationId xmlns:a16="http://schemas.microsoft.com/office/drawing/2014/main" id="{43CE0D6B-F5E7-BD4E-A5C0-CBC4BEA617C4}"/>
              </a:ext>
            </a:extLst>
          </p:cNvPr>
          <p:cNvSpPr txBox="1">
            <a:spLocks/>
          </p:cNvSpPr>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en-US" sz="2600" dirty="0"/>
              <a:t>Interacting with Health Care Professionals &amp; Government Officials</a:t>
            </a:r>
          </a:p>
        </p:txBody>
      </p:sp>
      <p:pic>
        <p:nvPicPr>
          <p:cNvPr id="14" name="Picture 13">
            <a:extLst>
              <a:ext uri="{FF2B5EF4-FFF2-40B4-BE49-F238E27FC236}">
                <a16:creationId xmlns:a16="http://schemas.microsoft.com/office/drawing/2014/main" id="{8BB654A4-8A86-6B42-A755-6CF4E26DDBD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120288" y="203596"/>
            <a:ext cx="544167" cy="544167"/>
          </a:xfrm>
          <a:prstGeom prst="rect">
            <a:avLst/>
          </a:prstGeom>
        </p:spPr>
      </p:pic>
      <p:sp>
        <p:nvSpPr>
          <p:cNvPr id="7" name="Rectangle 6">
            <a:extLst>
              <a:ext uri="{FF2B5EF4-FFF2-40B4-BE49-F238E27FC236}">
                <a16:creationId xmlns:a16="http://schemas.microsoft.com/office/drawing/2014/main" id="{33A1CC6C-D421-FF48-8C85-2F2921ACFEF3}"/>
              </a:ext>
            </a:extLst>
          </p:cNvPr>
          <p:cNvSpPr/>
          <p:nvPr/>
        </p:nvSpPr>
        <p:spPr>
          <a:xfrm>
            <a:off x="5181599" y="1920936"/>
            <a:ext cx="3711389" cy="3018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dirty="0">
              <a:solidFill>
                <a:srgbClr val="A4EDF5"/>
              </a:solidFill>
            </a:endParaRPr>
          </a:p>
        </p:txBody>
      </p:sp>
      <p:sp>
        <p:nvSpPr>
          <p:cNvPr id="10" name="TextBox 9">
            <a:extLst>
              <a:ext uri="{FF2B5EF4-FFF2-40B4-BE49-F238E27FC236}">
                <a16:creationId xmlns:a16="http://schemas.microsoft.com/office/drawing/2014/main" id="{5F049DA5-28A8-EF4C-9051-F97318BDB80E}"/>
              </a:ext>
            </a:extLst>
          </p:cNvPr>
          <p:cNvSpPr txBox="1"/>
          <p:nvPr/>
        </p:nvSpPr>
        <p:spPr>
          <a:xfrm>
            <a:off x="5334000" y="2100886"/>
            <a:ext cx="3494979" cy="2749471"/>
          </a:xfrm>
          <a:prstGeom prst="rect">
            <a:avLst/>
          </a:prstGeom>
          <a:noFill/>
        </p:spPr>
        <p:txBody>
          <a:bodyPr wrap="square" rtlCol="0">
            <a:spAutoFit/>
          </a:bodyPr>
          <a:lstStyle/>
          <a:p>
            <a:pPr>
              <a:spcAft>
                <a:spcPts val="500"/>
              </a:spcAft>
            </a:pPr>
            <a:r>
              <a:rPr lang="en-US" sz="1200" b="1" dirty="0">
                <a:solidFill>
                  <a:srgbClr val="FFFFFF"/>
                </a:solidFill>
              </a:rPr>
              <a:t>There are several things to consider in deciding whether to choose this restaurant including the following:</a:t>
            </a:r>
            <a:endParaRPr lang="en-US" sz="1200" dirty="0">
              <a:solidFill>
                <a:srgbClr val="FFFFFF"/>
              </a:solidFill>
            </a:endParaRPr>
          </a:p>
          <a:p>
            <a:pPr marL="171450" indent="-171450">
              <a:spcAft>
                <a:spcPts val="500"/>
              </a:spcAft>
              <a:buFont typeface="Arial" panose="020B0604020202020204" pitchFamily="34" charset="0"/>
              <a:buChar char="•"/>
            </a:pPr>
            <a:r>
              <a:rPr lang="en-US" sz="1200" dirty="0">
                <a:solidFill>
                  <a:srgbClr val="FFFFFF"/>
                </a:solidFill>
              </a:rPr>
              <a:t>Local industry code requirements for venues and hospitality limits</a:t>
            </a:r>
          </a:p>
          <a:p>
            <a:pPr marL="171450" indent="-171450">
              <a:spcAft>
                <a:spcPts val="500"/>
              </a:spcAft>
              <a:buFont typeface="Arial" panose="020B0604020202020204" pitchFamily="34" charset="0"/>
              <a:buChar char="•"/>
            </a:pPr>
            <a:r>
              <a:rPr lang="en-US" sz="1200" dirty="0">
                <a:solidFill>
                  <a:srgbClr val="FFFFFF"/>
                </a:solidFill>
              </a:rPr>
              <a:t>If your manufacturer permits you to undertake this activity and if they impose hospitality limits</a:t>
            </a:r>
          </a:p>
          <a:p>
            <a:pPr marL="171450" indent="-171450">
              <a:spcAft>
                <a:spcPts val="500"/>
              </a:spcAft>
              <a:buFont typeface="Arial" panose="020B0604020202020204" pitchFamily="34" charset="0"/>
              <a:buChar char="•"/>
            </a:pPr>
            <a:r>
              <a:rPr lang="en-US" sz="1200" dirty="0">
                <a:solidFill>
                  <a:srgbClr val="FFFFFF"/>
                </a:solidFill>
              </a:rPr>
              <a:t>It is recommended you choose a more modest restaurant to avoid public scrutiny or defer the meeting to another time</a:t>
            </a:r>
          </a:p>
          <a:p>
            <a:pPr marL="171450" indent="-171450">
              <a:spcAft>
                <a:spcPts val="500"/>
              </a:spcAft>
              <a:buFont typeface="Arial" panose="020B0604020202020204" pitchFamily="34" charset="0"/>
              <a:buChar char="•"/>
            </a:pPr>
            <a:r>
              <a:rPr lang="en-US" sz="1200" dirty="0">
                <a:solidFill>
                  <a:srgbClr val="FFFFFF"/>
                </a:solidFill>
              </a:rPr>
              <a:t>If the HCPs are also government officials, they may not be permitted to accept these courtesies</a:t>
            </a:r>
          </a:p>
        </p:txBody>
      </p:sp>
    </p:spTree>
    <p:extLst>
      <p:ext uri="{BB962C8B-B14F-4D97-AF65-F5344CB8AC3E}">
        <p14:creationId xmlns:p14="http://schemas.microsoft.com/office/powerpoint/2010/main" val="18827217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C465D44-9BBD-C34B-AB9E-3E33D9472966}"/>
              </a:ext>
            </a:extLst>
          </p:cNvPr>
          <p:cNvSpPr txBox="1"/>
          <p:nvPr/>
        </p:nvSpPr>
        <p:spPr>
          <a:xfrm>
            <a:off x="0" y="1837551"/>
            <a:ext cx="1354858" cy="3170099"/>
          </a:xfrm>
          <a:prstGeom prst="rect">
            <a:avLst/>
          </a:prstGeom>
          <a:noFill/>
        </p:spPr>
        <p:txBody>
          <a:bodyPr wrap="none" rtlCol="0">
            <a:spAutoFit/>
          </a:bodyPr>
          <a:lstStyle/>
          <a:p>
            <a:r>
              <a:rPr lang="en-US" sz="20000" b="1" spc="-1000" dirty="0">
                <a:solidFill>
                  <a:schemeClr val="accent6">
                    <a:alpha val="40000"/>
                  </a:schemeClr>
                </a:solidFill>
                <a:latin typeface="Arial Black" panose="020B0604020202020204" pitchFamily="34" charset="0"/>
                <a:cs typeface="Arial Black" panose="020B0604020202020204" pitchFamily="34" charset="0"/>
              </a:rPr>
              <a:t>‘‘</a:t>
            </a:r>
          </a:p>
        </p:txBody>
      </p:sp>
      <p:sp>
        <p:nvSpPr>
          <p:cNvPr id="13" name="TextBox 12">
            <a:extLst>
              <a:ext uri="{FF2B5EF4-FFF2-40B4-BE49-F238E27FC236}">
                <a16:creationId xmlns:a16="http://schemas.microsoft.com/office/drawing/2014/main" id="{3F7E96E7-3BF5-D642-A82E-4028CA715F40}"/>
              </a:ext>
            </a:extLst>
          </p:cNvPr>
          <p:cNvSpPr txBox="1"/>
          <p:nvPr/>
        </p:nvSpPr>
        <p:spPr>
          <a:xfrm>
            <a:off x="3276600" y="3425100"/>
            <a:ext cx="1354858" cy="3170099"/>
          </a:xfrm>
          <a:prstGeom prst="rect">
            <a:avLst/>
          </a:prstGeom>
          <a:noFill/>
        </p:spPr>
        <p:txBody>
          <a:bodyPr wrap="none" rtlCol="0">
            <a:spAutoFit/>
          </a:bodyPr>
          <a:lstStyle/>
          <a:p>
            <a:r>
              <a:rPr lang="en-US" sz="20000" b="1" spc="-1000" dirty="0">
                <a:solidFill>
                  <a:schemeClr val="accent6">
                    <a:alpha val="40000"/>
                  </a:schemeClr>
                </a:solidFill>
                <a:latin typeface="Arial Black" panose="020B0604020202020204" pitchFamily="34" charset="0"/>
                <a:cs typeface="Arial Black" panose="020B0604020202020204" pitchFamily="34" charset="0"/>
              </a:rPr>
              <a:t>’’</a:t>
            </a:r>
          </a:p>
        </p:txBody>
      </p:sp>
      <p:pic>
        <p:nvPicPr>
          <p:cNvPr id="8" name="Picture 7">
            <a:extLst>
              <a:ext uri="{FF2B5EF4-FFF2-40B4-BE49-F238E27FC236}">
                <a16:creationId xmlns:a16="http://schemas.microsoft.com/office/drawing/2014/main" id="{2C6F0793-4CC0-5C40-9FE4-53FB92E86993}"/>
              </a:ext>
            </a:extLst>
          </p:cNvPr>
          <p:cNvPicPr>
            <a:picLocks noChangeAspect="1"/>
          </p:cNvPicPr>
          <p:nvPr/>
        </p:nvPicPr>
        <p:blipFill rotWithShape="1">
          <a:blip r:embed="rId2">
            <a:alphaModFix amt="8000"/>
            <a:extLst>
              <a:ext uri="{28A0092B-C50C-407E-A947-70E740481C1C}">
                <a14:useLocalDpi xmlns:a14="http://schemas.microsoft.com/office/drawing/2010/main" val="0"/>
              </a:ext>
            </a:extLst>
          </a:blip>
          <a:srcRect t="272" r="21667" b="15145"/>
          <a:stretch/>
        </p:blipFill>
        <p:spPr>
          <a:xfrm>
            <a:off x="5029201" y="700393"/>
            <a:ext cx="4114800" cy="4443107"/>
          </a:xfrm>
          <a:prstGeom prst="rect">
            <a:avLst/>
          </a:prstGeom>
        </p:spPr>
      </p:pic>
      <p:sp>
        <p:nvSpPr>
          <p:cNvPr id="9" name="TextBox 8">
            <a:extLst>
              <a:ext uri="{FF2B5EF4-FFF2-40B4-BE49-F238E27FC236}">
                <a16:creationId xmlns:a16="http://schemas.microsoft.com/office/drawing/2014/main" id="{A2C44AA8-93B2-5D44-9491-F0CE9E2D6310}"/>
              </a:ext>
            </a:extLst>
          </p:cNvPr>
          <p:cNvSpPr txBox="1"/>
          <p:nvPr/>
        </p:nvSpPr>
        <p:spPr>
          <a:xfrm>
            <a:off x="381000" y="285750"/>
            <a:ext cx="6324600" cy="276999"/>
          </a:xfrm>
          <a:prstGeom prst="rect">
            <a:avLst/>
          </a:prstGeom>
          <a:noFill/>
        </p:spPr>
        <p:txBody>
          <a:bodyPr wrap="square" rtlCol="0">
            <a:spAutoFit/>
          </a:bodyPr>
          <a:lstStyle/>
          <a:p>
            <a:r>
              <a:rPr lang="en-US" sz="1200" b="1" dirty="0">
                <a:solidFill>
                  <a:schemeClr val="accent4"/>
                </a:solidFill>
              </a:rPr>
              <a:t>INSERT COMPANY NAME / EVENT / TITLE / LOGO</a:t>
            </a:r>
            <a:endParaRPr lang="en-US" sz="1200" dirty="0">
              <a:solidFill>
                <a:schemeClr val="accent4"/>
              </a:solidFill>
            </a:endParaRPr>
          </a:p>
        </p:txBody>
      </p:sp>
      <p:sp>
        <p:nvSpPr>
          <p:cNvPr id="12" name="TextBox 11">
            <a:extLst>
              <a:ext uri="{FF2B5EF4-FFF2-40B4-BE49-F238E27FC236}">
                <a16:creationId xmlns:a16="http://schemas.microsoft.com/office/drawing/2014/main" id="{5DF2435E-392C-B247-8A85-D8BE09DC23F0}"/>
              </a:ext>
            </a:extLst>
          </p:cNvPr>
          <p:cNvSpPr txBox="1"/>
          <p:nvPr/>
        </p:nvSpPr>
        <p:spPr>
          <a:xfrm>
            <a:off x="381769" y="1870829"/>
            <a:ext cx="4190231" cy="3139321"/>
          </a:xfrm>
          <a:prstGeom prst="rect">
            <a:avLst/>
          </a:prstGeom>
          <a:noFill/>
        </p:spPr>
        <p:txBody>
          <a:bodyPr wrap="square" rtlCol="0">
            <a:noAutofit/>
          </a:bodyPr>
          <a:lstStyle/>
          <a:p>
            <a:pPr>
              <a:spcAft>
                <a:spcPts val="400"/>
              </a:spcAft>
            </a:pPr>
            <a:r>
              <a:rPr lang="en-US" sz="2100" b="1" dirty="0">
                <a:solidFill>
                  <a:schemeClr val="accent2"/>
                </a:solidFill>
              </a:rPr>
              <a:t>Small Talk: Part 1</a:t>
            </a:r>
          </a:p>
          <a:p>
            <a:pPr>
              <a:spcAft>
                <a:spcPts val="1000"/>
              </a:spcAft>
            </a:pPr>
            <a:r>
              <a:rPr lang="en-US" sz="1300" dirty="0">
                <a:solidFill>
                  <a:schemeClr val="bg1">
                    <a:lumMod val="10000"/>
                  </a:schemeClr>
                </a:solidFill>
                <a:latin typeface="Arial" panose="020B0604020202020204" pitchFamily="34" charset="0"/>
                <a:cs typeface="Arial" panose="020B0604020202020204" pitchFamily="34" charset="0"/>
              </a:rPr>
              <a:t>During a business dinner with a respected HCP, </a:t>
            </a:r>
            <a:br>
              <a:rPr lang="en-US" sz="1300" dirty="0">
                <a:solidFill>
                  <a:schemeClr val="bg1">
                    <a:lumMod val="10000"/>
                  </a:schemeClr>
                </a:solidFill>
                <a:latin typeface="Arial" panose="020B0604020202020204" pitchFamily="34" charset="0"/>
                <a:cs typeface="Arial" panose="020B0604020202020204" pitchFamily="34" charset="0"/>
              </a:rPr>
            </a:br>
            <a:r>
              <a:rPr lang="en-US" sz="1300" dirty="0">
                <a:solidFill>
                  <a:schemeClr val="bg1">
                    <a:lumMod val="10000"/>
                  </a:schemeClr>
                </a:solidFill>
                <a:latin typeface="Arial" panose="020B0604020202020204" pitchFamily="34" charset="0"/>
                <a:cs typeface="Arial" panose="020B0604020202020204" pitchFamily="34" charset="0"/>
              </a:rPr>
              <a:t>he says to you:</a:t>
            </a:r>
          </a:p>
          <a:p>
            <a:pPr marL="228600" lvl="1">
              <a:lnSpc>
                <a:spcPts val="1700"/>
              </a:lnSpc>
              <a:spcAft>
                <a:spcPts val="1000"/>
              </a:spcAft>
            </a:pPr>
            <a:r>
              <a:rPr lang="en-US" sz="1300" i="1" dirty="0">
                <a:solidFill>
                  <a:schemeClr val="bg1">
                    <a:lumMod val="10000"/>
                  </a:schemeClr>
                </a:solidFill>
                <a:latin typeface="Arial" panose="020B0604020202020204" pitchFamily="34" charset="0"/>
                <a:cs typeface="Arial" panose="020B0604020202020204" pitchFamily="34" charset="0"/>
              </a:rPr>
              <a:t>As you know, I have used your company products for a long time. I plan to use my knowledge to educate other doctors and I would be happy to use your products in those surgeries if you can compensate me for my efforts. I’ll send you further details next week. I am counting on receiving good news from you.</a:t>
            </a:r>
            <a:endParaRPr lang="en-US" sz="1300" b="1" i="1" dirty="0">
              <a:solidFill>
                <a:schemeClr val="bg1">
                  <a:lumMod val="10000"/>
                </a:schemeClr>
              </a:solidFill>
              <a:latin typeface="Arial" panose="020B0604020202020204" pitchFamily="34" charset="0"/>
              <a:cs typeface="Arial" panose="020B0604020202020204" pitchFamily="34" charset="0"/>
            </a:endParaRPr>
          </a:p>
          <a:p>
            <a:pPr>
              <a:spcAft>
                <a:spcPts val="500"/>
              </a:spcAft>
            </a:pPr>
            <a:r>
              <a:rPr lang="en-US" sz="1300" b="1" u="sng" dirty="0">
                <a:solidFill>
                  <a:schemeClr val="accent1"/>
                </a:solidFill>
                <a:uFill>
                  <a:solidFill>
                    <a:schemeClr val="accent3"/>
                  </a:solidFill>
                </a:uFill>
                <a:latin typeface="Arial" panose="020B0604020202020204" pitchFamily="34" charset="0"/>
                <a:cs typeface="Arial" panose="020B0604020202020204" pitchFamily="34" charset="0"/>
              </a:rPr>
              <a:t>How should you respond?</a:t>
            </a:r>
            <a:endParaRPr lang="en-US" sz="1300" b="1" u="sng" dirty="0">
              <a:solidFill>
                <a:schemeClr val="accent1"/>
              </a:solidFill>
              <a:uFill>
                <a:solidFill>
                  <a:schemeClr val="accent3"/>
                </a:solidFill>
              </a:uFill>
            </a:endParaRPr>
          </a:p>
        </p:txBody>
      </p:sp>
      <p:sp>
        <p:nvSpPr>
          <p:cNvPr id="11" name="Title 4">
            <a:extLst>
              <a:ext uri="{FF2B5EF4-FFF2-40B4-BE49-F238E27FC236}">
                <a16:creationId xmlns:a16="http://schemas.microsoft.com/office/drawing/2014/main" id="{43CE0D6B-F5E7-BD4E-A5C0-CBC4BEA617C4}"/>
              </a:ext>
            </a:extLst>
          </p:cNvPr>
          <p:cNvSpPr txBox="1">
            <a:spLocks/>
          </p:cNvSpPr>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en-US" sz="2600" dirty="0"/>
              <a:t>Interacting with Health Care Professionals &amp; Government Officials</a:t>
            </a:r>
          </a:p>
        </p:txBody>
      </p:sp>
      <p:pic>
        <p:nvPicPr>
          <p:cNvPr id="14" name="Picture 13">
            <a:extLst>
              <a:ext uri="{FF2B5EF4-FFF2-40B4-BE49-F238E27FC236}">
                <a16:creationId xmlns:a16="http://schemas.microsoft.com/office/drawing/2014/main" id="{8BB654A4-8A86-6B42-A755-6CF4E26DDBD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120288" y="203596"/>
            <a:ext cx="544167" cy="544167"/>
          </a:xfrm>
          <a:prstGeom prst="rect">
            <a:avLst/>
          </a:prstGeom>
        </p:spPr>
      </p:pic>
    </p:spTree>
    <p:extLst>
      <p:ext uri="{BB962C8B-B14F-4D97-AF65-F5344CB8AC3E}">
        <p14:creationId xmlns:p14="http://schemas.microsoft.com/office/powerpoint/2010/main" val="331207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C465D44-9BBD-C34B-AB9E-3E33D9472966}"/>
              </a:ext>
            </a:extLst>
          </p:cNvPr>
          <p:cNvSpPr txBox="1"/>
          <p:nvPr/>
        </p:nvSpPr>
        <p:spPr>
          <a:xfrm>
            <a:off x="0" y="1837551"/>
            <a:ext cx="1354858" cy="3170099"/>
          </a:xfrm>
          <a:prstGeom prst="rect">
            <a:avLst/>
          </a:prstGeom>
          <a:noFill/>
        </p:spPr>
        <p:txBody>
          <a:bodyPr wrap="none" rtlCol="0">
            <a:spAutoFit/>
          </a:bodyPr>
          <a:lstStyle/>
          <a:p>
            <a:r>
              <a:rPr lang="en-US" sz="20000" b="1" spc="-1000" dirty="0">
                <a:solidFill>
                  <a:schemeClr val="accent6">
                    <a:alpha val="40000"/>
                  </a:schemeClr>
                </a:solidFill>
                <a:latin typeface="Arial Black" panose="020B0604020202020204" pitchFamily="34" charset="0"/>
                <a:cs typeface="Arial Black" panose="020B0604020202020204" pitchFamily="34" charset="0"/>
              </a:rPr>
              <a:t>‘‘</a:t>
            </a:r>
          </a:p>
        </p:txBody>
      </p:sp>
      <p:sp>
        <p:nvSpPr>
          <p:cNvPr id="13" name="TextBox 12">
            <a:extLst>
              <a:ext uri="{FF2B5EF4-FFF2-40B4-BE49-F238E27FC236}">
                <a16:creationId xmlns:a16="http://schemas.microsoft.com/office/drawing/2014/main" id="{3F7E96E7-3BF5-D642-A82E-4028CA715F40}"/>
              </a:ext>
            </a:extLst>
          </p:cNvPr>
          <p:cNvSpPr txBox="1"/>
          <p:nvPr/>
        </p:nvSpPr>
        <p:spPr>
          <a:xfrm>
            <a:off x="3276600" y="3425100"/>
            <a:ext cx="1354858" cy="3170099"/>
          </a:xfrm>
          <a:prstGeom prst="rect">
            <a:avLst/>
          </a:prstGeom>
          <a:noFill/>
        </p:spPr>
        <p:txBody>
          <a:bodyPr wrap="none" rtlCol="0">
            <a:spAutoFit/>
          </a:bodyPr>
          <a:lstStyle/>
          <a:p>
            <a:r>
              <a:rPr lang="en-US" sz="20000" b="1" spc="-1000" dirty="0">
                <a:solidFill>
                  <a:schemeClr val="accent6">
                    <a:alpha val="40000"/>
                  </a:schemeClr>
                </a:solidFill>
                <a:latin typeface="Arial Black" panose="020B0604020202020204" pitchFamily="34" charset="0"/>
                <a:cs typeface="Arial Black" panose="020B0604020202020204" pitchFamily="34" charset="0"/>
              </a:rPr>
              <a:t>’’</a:t>
            </a:r>
          </a:p>
        </p:txBody>
      </p:sp>
      <p:sp>
        <p:nvSpPr>
          <p:cNvPr id="9" name="TextBox 8">
            <a:extLst>
              <a:ext uri="{FF2B5EF4-FFF2-40B4-BE49-F238E27FC236}">
                <a16:creationId xmlns:a16="http://schemas.microsoft.com/office/drawing/2014/main" id="{A2C44AA8-93B2-5D44-9491-F0CE9E2D6310}"/>
              </a:ext>
            </a:extLst>
          </p:cNvPr>
          <p:cNvSpPr txBox="1"/>
          <p:nvPr/>
        </p:nvSpPr>
        <p:spPr>
          <a:xfrm>
            <a:off x="381000" y="285750"/>
            <a:ext cx="6324600" cy="276999"/>
          </a:xfrm>
          <a:prstGeom prst="rect">
            <a:avLst/>
          </a:prstGeom>
          <a:noFill/>
        </p:spPr>
        <p:txBody>
          <a:bodyPr wrap="square" rtlCol="0">
            <a:spAutoFit/>
          </a:bodyPr>
          <a:lstStyle/>
          <a:p>
            <a:r>
              <a:rPr lang="en-US" sz="1200" b="1" dirty="0">
                <a:solidFill>
                  <a:schemeClr val="accent4"/>
                </a:solidFill>
              </a:rPr>
              <a:t>INSERT COMPANY NAME / EVENT / TITLE / LOGO</a:t>
            </a:r>
            <a:endParaRPr lang="en-US" sz="1200" dirty="0">
              <a:solidFill>
                <a:schemeClr val="accent4"/>
              </a:solidFill>
            </a:endParaRPr>
          </a:p>
        </p:txBody>
      </p:sp>
      <p:sp>
        <p:nvSpPr>
          <p:cNvPr id="12" name="TextBox 11">
            <a:extLst>
              <a:ext uri="{FF2B5EF4-FFF2-40B4-BE49-F238E27FC236}">
                <a16:creationId xmlns:a16="http://schemas.microsoft.com/office/drawing/2014/main" id="{5DF2435E-392C-B247-8A85-D8BE09DC23F0}"/>
              </a:ext>
            </a:extLst>
          </p:cNvPr>
          <p:cNvSpPr txBox="1"/>
          <p:nvPr/>
        </p:nvSpPr>
        <p:spPr>
          <a:xfrm>
            <a:off x="381769" y="1870829"/>
            <a:ext cx="4190231" cy="3139321"/>
          </a:xfrm>
          <a:prstGeom prst="rect">
            <a:avLst/>
          </a:prstGeom>
          <a:noFill/>
        </p:spPr>
        <p:txBody>
          <a:bodyPr wrap="square" rtlCol="0">
            <a:noAutofit/>
          </a:bodyPr>
          <a:lstStyle/>
          <a:p>
            <a:pPr>
              <a:spcAft>
                <a:spcPts val="400"/>
              </a:spcAft>
            </a:pPr>
            <a:r>
              <a:rPr lang="en-US" sz="2100" b="1" dirty="0">
                <a:solidFill>
                  <a:schemeClr val="accent2"/>
                </a:solidFill>
              </a:rPr>
              <a:t>Small Talk: Part 2</a:t>
            </a:r>
          </a:p>
          <a:p>
            <a:pPr>
              <a:spcAft>
                <a:spcPts val="1000"/>
              </a:spcAft>
            </a:pPr>
            <a:r>
              <a:rPr lang="en-US" sz="1300" dirty="0">
                <a:solidFill>
                  <a:schemeClr val="bg1">
                    <a:lumMod val="10000"/>
                  </a:schemeClr>
                </a:solidFill>
                <a:latin typeface="Arial" panose="020B0604020202020204" pitchFamily="34" charset="0"/>
                <a:cs typeface="Arial" panose="020B0604020202020204" pitchFamily="34" charset="0"/>
              </a:rPr>
              <a:t>During a business dinner with a respected HCP, </a:t>
            </a:r>
            <a:br>
              <a:rPr lang="en-US" sz="1300" dirty="0">
                <a:solidFill>
                  <a:schemeClr val="bg1">
                    <a:lumMod val="10000"/>
                  </a:schemeClr>
                </a:solidFill>
                <a:latin typeface="Arial" panose="020B0604020202020204" pitchFamily="34" charset="0"/>
                <a:cs typeface="Arial" panose="020B0604020202020204" pitchFamily="34" charset="0"/>
              </a:rPr>
            </a:br>
            <a:r>
              <a:rPr lang="en-US" sz="1300" dirty="0">
                <a:solidFill>
                  <a:schemeClr val="bg1">
                    <a:lumMod val="10000"/>
                  </a:schemeClr>
                </a:solidFill>
                <a:latin typeface="Arial" panose="020B0604020202020204" pitchFamily="34" charset="0"/>
                <a:cs typeface="Arial" panose="020B0604020202020204" pitchFamily="34" charset="0"/>
              </a:rPr>
              <a:t>he says to you:</a:t>
            </a:r>
          </a:p>
          <a:p>
            <a:pPr marL="228600" lvl="1">
              <a:lnSpc>
                <a:spcPts val="1700"/>
              </a:lnSpc>
              <a:spcAft>
                <a:spcPts val="1000"/>
              </a:spcAft>
            </a:pPr>
            <a:r>
              <a:rPr lang="en-US" sz="1300" i="1" dirty="0">
                <a:solidFill>
                  <a:schemeClr val="bg1">
                    <a:lumMod val="10000"/>
                  </a:schemeClr>
                </a:solidFill>
                <a:latin typeface="Arial" panose="020B0604020202020204" pitchFamily="34" charset="0"/>
                <a:cs typeface="Arial" panose="020B0604020202020204" pitchFamily="34" charset="0"/>
              </a:rPr>
              <a:t>As you know, I have used your company products for a long time. I plan to use my knowledge to educate other doctors and I would be happy to use your products in those surgeries if you can compensate me for my efforts. I’ll send you further details next week. I am counting on receiving good news from you.</a:t>
            </a:r>
            <a:endParaRPr lang="en-US" sz="1300" b="1" i="1" dirty="0">
              <a:solidFill>
                <a:schemeClr val="bg1">
                  <a:lumMod val="10000"/>
                </a:schemeClr>
              </a:solidFill>
              <a:latin typeface="Arial" panose="020B0604020202020204" pitchFamily="34" charset="0"/>
              <a:cs typeface="Arial" panose="020B0604020202020204" pitchFamily="34" charset="0"/>
            </a:endParaRPr>
          </a:p>
          <a:p>
            <a:pPr>
              <a:spcAft>
                <a:spcPts val="500"/>
              </a:spcAft>
            </a:pPr>
            <a:r>
              <a:rPr lang="en-US" sz="1300" b="1" u="sng" dirty="0">
                <a:solidFill>
                  <a:schemeClr val="accent1"/>
                </a:solidFill>
                <a:uFill>
                  <a:solidFill>
                    <a:schemeClr val="accent3"/>
                  </a:solidFill>
                </a:uFill>
                <a:latin typeface="Arial" panose="020B0604020202020204" pitchFamily="34" charset="0"/>
                <a:cs typeface="Arial" panose="020B0604020202020204" pitchFamily="34" charset="0"/>
              </a:rPr>
              <a:t>How should you respond?</a:t>
            </a:r>
            <a:endParaRPr lang="en-US" sz="1300" b="1" dirty="0">
              <a:solidFill>
                <a:schemeClr val="bg1">
                  <a:lumMod val="10000"/>
                </a:schemeClr>
              </a:solidFill>
            </a:endParaRPr>
          </a:p>
        </p:txBody>
      </p:sp>
      <p:sp>
        <p:nvSpPr>
          <p:cNvPr id="11" name="Title 4">
            <a:extLst>
              <a:ext uri="{FF2B5EF4-FFF2-40B4-BE49-F238E27FC236}">
                <a16:creationId xmlns:a16="http://schemas.microsoft.com/office/drawing/2014/main" id="{43CE0D6B-F5E7-BD4E-A5C0-CBC4BEA617C4}"/>
              </a:ext>
            </a:extLst>
          </p:cNvPr>
          <p:cNvSpPr txBox="1">
            <a:spLocks/>
          </p:cNvSpPr>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en-US" sz="2600" dirty="0"/>
              <a:t>Interacting with Health Care Professionals &amp; Government Officials</a:t>
            </a:r>
          </a:p>
        </p:txBody>
      </p:sp>
      <p:pic>
        <p:nvPicPr>
          <p:cNvPr id="14" name="Picture 13">
            <a:extLst>
              <a:ext uri="{FF2B5EF4-FFF2-40B4-BE49-F238E27FC236}">
                <a16:creationId xmlns:a16="http://schemas.microsoft.com/office/drawing/2014/main" id="{8BB654A4-8A86-6B42-A755-6CF4E26DDBD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120288" y="203596"/>
            <a:ext cx="544167" cy="544167"/>
          </a:xfrm>
          <a:prstGeom prst="rect">
            <a:avLst/>
          </a:prstGeom>
        </p:spPr>
      </p:pic>
      <p:sp>
        <p:nvSpPr>
          <p:cNvPr id="10" name="Rectangle 9">
            <a:extLst>
              <a:ext uri="{FF2B5EF4-FFF2-40B4-BE49-F238E27FC236}">
                <a16:creationId xmlns:a16="http://schemas.microsoft.com/office/drawing/2014/main" id="{2763CB5C-3824-B943-A6FF-E77080E08DCF}"/>
              </a:ext>
            </a:extLst>
          </p:cNvPr>
          <p:cNvSpPr/>
          <p:nvPr/>
        </p:nvSpPr>
        <p:spPr>
          <a:xfrm>
            <a:off x="5334000" y="1920936"/>
            <a:ext cx="3428231" cy="3018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dirty="0">
              <a:solidFill>
                <a:srgbClr val="A4EDF5"/>
              </a:solidFill>
            </a:endParaRPr>
          </a:p>
        </p:txBody>
      </p:sp>
      <p:sp>
        <p:nvSpPr>
          <p:cNvPr id="15" name="TextBox 14">
            <a:extLst>
              <a:ext uri="{FF2B5EF4-FFF2-40B4-BE49-F238E27FC236}">
                <a16:creationId xmlns:a16="http://schemas.microsoft.com/office/drawing/2014/main" id="{B4E047AA-5820-C342-99F3-0FD22EB5A272}"/>
              </a:ext>
            </a:extLst>
          </p:cNvPr>
          <p:cNvSpPr txBox="1"/>
          <p:nvPr/>
        </p:nvSpPr>
        <p:spPr>
          <a:xfrm>
            <a:off x="5122142" y="1154251"/>
            <a:ext cx="1354858" cy="3170099"/>
          </a:xfrm>
          <a:prstGeom prst="rect">
            <a:avLst/>
          </a:prstGeom>
          <a:noFill/>
        </p:spPr>
        <p:txBody>
          <a:bodyPr wrap="none" rtlCol="0">
            <a:spAutoFit/>
          </a:bodyPr>
          <a:lstStyle/>
          <a:p>
            <a:r>
              <a:rPr lang="en-US" sz="20000" b="1" spc="-1000" dirty="0">
                <a:solidFill>
                  <a:srgbClr val="FFFFFF">
                    <a:alpha val="10000"/>
                  </a:srgbClr>
                </a:solidFill>
                <a:latin typeface="Arial Black" panose="020B0604020202020204" pitchFamily="34" charset="0"/>
                <a:cs typeface="Arial Black" panose="020B0604020202020204" pitchFamily="34" charset="0"/>
              </a:rPr>
              <a:t>‘‘</a:t>
            </a:r>
          </a:p>
        </p:txBody>
      </p:sp>
      <p:sp>
        <p:nvSpPr>
          <p:cNvPr id="16" name="TextBox 15">
            <a:extLst>
              <a:ext uri="{FF2B5EF4-FFF2-40B4-BE49-F238E27FC236}">
                <a16:creationId xmlns:a16="http://schemas.microsoft.com/office/drawing/2014/main" id="{635C21DF-C9BD-BB48-9DAB-81269B595F1B}"/>
              </a:ext>
            </a:extLst>
          </p:cNvPr>
          <p:cNvSpPr txBox="1"/>
          <p:nvPr/>
        </p:nvSpPr>
        <p:spPr>
          <a:xfrm>
            <a:off x="7543800" y="3558450"/>
            <a:ext cx="1354858" cy="3170099"/>
          </a:xfrm>
          <a:prstGeom prst="rect">
            <a:avLst/>
          </a:prstGeom>
          <a:noFill/>
        </p:spPr>
        <p:txBody>
          <a:bodyPr wrap="none" rtlCol="0">
            <a:spAutoFit/>
          </a:bodyPr>
          <a:lstStyle/>
          <a:p>
            <a:r>
              <a:rPr lang="en-US" sz="20000" b="1" spc="-1000" dirty="0">
                <a:solidFill>
                  <a:srgbClr val="FFFFFF">
                    <a:alpha val="10000"/>
                  </a:srgbClr>
                </a:solidFill>
                <a:latin typeface="Arial Black" panose="020B0604020202020204" pitchFamily="34" charset="0"/>
                <a:cs typeface="Arial Black" panose="020B0604020202020204" pitchFamily="34" charset="0"/>
              </a:rPr>
              <a:t>’’</a:t>
            </a:r>
          </a:p>
        </p:txBody>
      </p:sp>
      <p:sp>
        <p:nvSpPr>
          <p:cNvPr id="17" name="TextBox 16">
            <a:extLst>
              <a:ext uri="{FF2B5EF4-FFF2-40B4-BE49-F238E27FC236}">
                <a16:creationId xmlns:a16="http://schemas.microsoft.com/office/drawing/2014/main" id="{C51A8A4F-046F-5542-B381-499597E73161}"/>
              </a:ext>
            </a:extLst>
          </p:cNvPr>
          <p:cNvSpPr txBox="1"/>
          <p:nvPr/>
        </p:nvSpPr>
        <p:spPr>
          <a:xfrm>
            <a:off x="5641617" y="2155016"/>
            <a:ext cx="2780247" cy="2605921"/>
          </a:xfrm>
          <a:prstGeom prst="rect">
            <a:avLst/>
          </a:prstGeom>
          <a:noFill/>
        </p:spPr>
        <p:txBody>
          <a:bodyPr wrap="square" rtlCol="0">
            <a:noAutofit/>
          </a:bodyPr>
          <a:lstStyle/>
          <a:p>
            <a:pPr indent="-228554">
              <a:spcAft>
                <a:spcPts val="1000"/>
              </a:spcAft>
            </a:pPr>
            <a:r>
              <a:rPr lang="en-US" sz="1500" i="1" dirty="0">
                <a:solidFill>
                  <a:srgbClr val="FFFFFF"/>
                </a:solidFill>
                <a:latin typeface="Arial" panose="020B0604020202020204" pitchFamily="34" charset="0"/>
                <a:cs typeface="Arial" panose="020B0604020202020204" pitchFamily="34" charset="0"/>
              </a:rPr>
              <a:t>I am not permitted to offer you any benefit as a reward for business or as a condition of future sales. This could be a violation under the Foreign Corrupt Practices Act or local antibribery laws and could be considered corruption. There are very serious penalties that both you and I could face in this instance.</a:t>
            </a:r>
            <a:endParaRPr lang="en-US" sz="1300" b="1" i="1" dirty="0">
              <a:solidFill>
                <a:srgbClr val="FFFFFF"/>
              </a:solidFill>
            </a:endParaRPr>
          </a:p>
        </p:txBody>
      </p:sp>
    </p:spTree>
    <p:extLst>
      <p:ext uri="{BB962C8B-B14F-4D97-AF65-F5344CB8AC3E}">
        <p14:creationId xmlns:p14="http://schemas.microsoft.com/office/powerpoint/2010/main" val="30705350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C465D44-9BBD-C34B-AB9E-3E33D9472966}"/>
              </a:ext>
            </a:extLst>
          </p:cNvPr>
          <p:cNvSpPr txBox="1"/>
          <p:nvPr/>
        </p:nvSpPr>
        <p:spPr>
          <a:xfrm>
            <a:off x="0" y="1837551"/>
            <a:ext cx="1354858" cy="3170099"/>
          </a:xfrm>
          <a:prstGeom prst="rect">
            <a:avLst/>
          </a:prstGeom>
          <a:noFill/>
        </p:spPr>
        <p:txBody>
          <a:bodyPr wrap="none" rtlCol="0">
            <a:spAutoFit/>
          </a:bodyPr>
          <a:lstStyle/>
          <a:p>
            <a:r>
              <a:rPr lang="en-US" sz="20000" b="1" spc="-1000" dirty="0">
                <a:solidFill>
                  <a:schemeClr val="accent6">
                    <a:alpha val="40000"/>
                  </a:schemeClr>
                </a:solidFill>
                <a:latin typeface="Arial Black" panose="020B0604020202020204" pitchFamily="34" charset="0"/>
                <a:cs typeface="Arial Black" panose="020B0604020202020204" pitchFamily="34" charset="0"/>
              </a:rPr>
              <a:t>‘‘</a:t>
            </a:r>
          </a:p>
        </p:txBody>
      </p:sp>
      <p:sp>
        <p:nvSpPr>
          <p:cNvPr id="13" name="TextBox 12">
            <a:extLst>
              <a:ext uri="{FF2B5EF4-FFF2-40B4-BE49-F238E27FC236}">
                <a16:creationId xmlns:a16="http://schemas.microsoft.com/office/drawing/2014/main" id="{3F7E96E7-3BF5-D642-A82E-4028CA715F40}"/>
              </a:ext>
            </a:extLst>
          </p:cNvPr>
          <p:cNvSpPr txBox="1"/>
          <p:nvPr/>
        </p:nvSpPr>
        <p:spPr>
          <a:xfrm>
            <a:off x="3276600" y="2647950"/>
            <a:ext cx="1354858" cy="3170099"/>
          </a:xfrm>
          <a:prstGeom prst="rect">
            <a:avLst/>
          </a:prstGeom>
          <a:noFill/>
        </p:spPr>
        <p:txBody>
          <a:bodyPr wrap="none" rtlCol="0">
            <a:spAutoFit/>
          </a:bodyPr>
          <a:lstStyle/>
          <a:p>
            <a:r>
              <a:rPr lang="en-US" sz="20000" b="1" spc="-1000" dirty="0">
                <a:solidFill>
                  <a:schemeClr val="accent6">
                    <a:alpha val="40000"/>
                  </a:schemeClr>
                </a:solidFill>
                <a:latin typeface="Arial Black" panose="020B0604020202020204" pitchFamily="34" charset="0"/>
                <a:cs typeface="Arial Black" panose="020B0604020202020204" pitchFamily="34" charset="0"/>
              </a:rPr>
              <a:t>’’</a:t>
            </a:r>
          </a:p>
        </p:txBody>
      </p:sp>
      <p:pic>
        <p:nvPicPr>
          <p:cNvPr id="8" name="Picture 7">
            <a:extLst>
              <a:ext uri="{FF2B5EF4-FFF2-40B4-BE49-F238E27FC236}">
                <a16:creationId xmlns:a16="http://schemas.microsoft.com/office/drawing/2014/main" id="{2C6F0793-4CC0-5C40-9FE4-53FB92E86993}"/>
              </a:ext>
            </a:extLst>
          </p:cNvPr>
          <p:cNvPicPr>
            <a:picLocks noChangeAspect="1"/>
          </p:cNvPicPr>
          <p:nvPr/>
        </p:nvPicPr>
        <p:blipFill rotWithShape="1">
          <a:blip r:embed="rId2">
            <a:alphaModFix amt="8000"/>
            <a:extLst>
              <a:ext uri="{28A0092B-C50C-407E-A947-70E740481C1C}">
                <a14:useLocalDpi xmlns:a14="http://schemas.microsoft.com/office/drawing/2010/main" val="0"/>
              </a:ext>
            </a:extLst>
          </a:blip>
          <a:srcRect t="272" r="21667" b="15145"/>
          <a:stretch/>
        </p:blipFill>
        <p:spPr>
          <a:xfrm>
            <a:off x="5029201" y="700393"/>
            <a:ext cx="4114800" cy="4443107"/>
          </a:xfrm>
          <a:prstGeom prst="rect">
            <a:avLst/>
          </a:prstGeom>
        </p:spPr>
      </p:pic>
      <p:sp>
        <p:nvSpPr>
          <p:cNvPr id="9" name="TextBox 8">
            <a:extLst>
              <a:ext uri="{FF2B5EF4-FFF2-40B4-BE49-F238E27FC236}">
                <a16:creationId xmlns:a16="http://schemas.microsoft.com/office/drawing/2014/main" id="{A2C44AA8-93B2-5D44-9491-F0CE9E2D6310}"/>
              </a:ext>
            </a:extLst>
          </p:cNvPr>
          <p:cNvSpPr txBox="1"/>
          <p:nvPr/>
        </p:nvSpPr>
        <p:spPr>
          <a:xfrm>
            <a:off x="381000" y="285750"/>
            <a:ext cx="6324600" cy="276999"/>
          </a:xfrm>
          <a:prstGeom prst="rect">
            <a:avLst/>
          </a:prstGeom>
          <a:noFill/>
        </p:spPr>
        <p:txBody>
          <a:bodyPr wrap="square" rtlCol="0">
            <a:spAutoFit/>
          </a:bodyPr>
          <a:lstStyle/>
          <a:p>
            <a:r>
              <a:rPr lang="en-US" sz="1200" b="1" dirty="0">
                <a:solidFill>
                  <a:schemeClr val="accent4"/>
                </a:solidFill>
              </a:rPr>
              <a:t>INSERT COMPANY NAME / EVENT / TITLE / LOGO</a:t>
            </a:r>
            <a:endParaRPr lang="en-US" sz="1200" dirty="0">
              <a:solidFill>
                <a:schemeClr val="accent4"/>
              </a:solidFill>
            </a:endParaRPr>
          </a:p>
        </p:txBody>
      </p:sp>
      <p:sp>
        <p:nvSpPr>
          <p:cNvPr id="12" name="TextBox 11">
            <a:extLst>
              <a:ext uri="{FF2B5EF4-FFF2-40B4-BE49-F238E27FC236}">
                <a16:creationId xmlns:a16="http://schemas.microsoft.com/office/drawing/2014/main" id="{5DF2435E-392C-B247-8A85-D8BE09DC23F0}"/>
              </a:ext>
            </a:extLst>
          </p:cNvPr>
          <p:cNvSpPr txBox="1"/>
          <p:nvPr/>
        </p:nvSpPr>
        <p:spPr>
          <a:xfrm>
            <a:off x="381769" y="1870829"/>
            <a:ext cx="4190231" cy="3139321"/>
          </a:xfrm>
          <a:prstGeom prst="rect">
            <a:avLst/>
          </a:prstGeom>
          <a:noFill/>
        </p:spPr>
        <p:txBody>
          <a:bodyPr wrap="square" rtlCol="0">
            <a:noAutofit/>
          </a:bodyPr>
          <a:lstStyle/>
          <a:p>
            <a:pPr>
              <a:spcAft>
                <a:spcPts val="400"/>
              </a:spcAft>
            </a:pPr>
            <a:r>
              <a:rPr lang="en-US" sz="2100" b="1" dirty="0">
                <a:solidFill>
                  <a:schemeClr val="accent2"/>
                </a:solidFill>
              </a:rPr>
              <a:t>Small Talk: Part 3</a:t>
            </a:r>
          </a:p>
          <a:p>
            <a:pPr>
              <a:spcAft>
                <a:spcPts val="1000"/>
              </a:spcAft>
            </a:pPr>
            <a:r>
              <a:rPr lang="en-US" sz="1300" dirty="0">
                <a:solidFill>
                  <a:schemeClr val="bg1">
                    <a:lumMod val="10000"/>
                  </a:schemeClr>
                </a:solidFill>
                <a:latin typeface="Arial" panose="020B0604020202020204" pitchFamily="34" charset="0"/>
                <a:cs typeface="Arial" panose="020B0604020202020204" pitchFamily="34" charset="0"/>
              </a:rPr>
              <a:t>During a business dinner with a respected HCP, </a:t>
            </a:r>
            <a:br>
              <a:rPr lang="en-US" sz="1300" dirty="0">
                <a:solidFill>
                  <a:schemeClr val="bg1">
                    <a:lumMod val="10000"/>
                  </a:schemeClr>
                </a:solidFill>
                <a:latin typeface="Arial" panose="020B0604020202020204" pitchFamily="34" charset="0"/>
                <a:cs typeface="Arial" panose="020B0604020202020204" pitchFamily="34" charset="0"/>
              </a:rPr>
            </a:br>
            <a:r>
              <a:rPr lang="en-US" sz="1300" dirty="0">
                <a:solidFill>
                  <a:schemeClr val="bg1">
                    <a:lumMod val="10000"/>
                  </a:schemeClr>
                </a:solidFill>
                <a:latin typeface="Arial" panose="020B0604020202020204" pitchFamily="34" charset="0"/>
                <a:cs typeface="Arial" panose="020B0604020202020204" pitchFamily="34" charset="0"/>
              </a:rPr>
              <a:t>he says to you:</a:t>
            </a:r>
          </a:p>
          <a:p>
            <a:pPr marL="228600" lvl="1">
              <a:lnSpc>
                <a:spcPts val="1700"/>
              </a:lnSpc>
              <a:spcAft>
                <a:spcPts val="1000"/>
              </a:spcAft>
            </a:pPr>
            <a:r>
              <a:rPr lang="en-US" sz="1300" i="1" dirty="0">
                <a:solidFill>
                  <a:schemeClr val="bg1">
                    <a:lumMod val="10000"/>
                  </a:schemeClr>
                </a:solidFill>
                <a:latin typeface="Arial" panose="020B0604020202020204" pitchFamily="34" charset="0"/>
                <a:cs typeface="Arial" panose="020B0604020202020204" pitchFamily="34" charset="0"/>
              </a:rPr>
              <a:t>As you know, I am very involved in a local charity that services the community. A donation of 50,000 USD would go a long way in helping us fulfill our charitable mission.</a:t>
            </a:r>
          </a:p>
          <a:p>
            <a:pPr indent="-228554">
              <a:spcAft>
                <a:spcPts val="1000"/>
              </a:spcAft>
            </a:pPr>
            <a:r>
              <a:rPr lang="en-US" sz="1300" b="1" u="sng" dirty="0">
                <a:solidFill>
                  <a:schemeClr val="accent1"/>
                </a:solidFill>
                <a:uFill>
                  <a:solidFill>
                    <a:schemeClr val="accent3"/>
                  </a:solidFill>
                </a:uFill>
                <a:latin typeface="Arial" panose="020B0604020202020204" pitchFamily="34" charset="0"/>
                <a:cs typeface="Arial" panose="020B0604020202020204" pitchFamily="34" charset="0"/>
              </a:rPr>
              <a:t>What should you do?</a:t>
            </a:r>
            <a:endParaRPr lang="en-US" sz="1300" b="1" u="sng" dirty="0">
              <a:solidFill>
                <a:schemeClr val="accent1"/>
              </a:solidFill>
              <a:uFill>
                <a:solidFill>
                  <a:schemeClr val="accent3"/>
                </a:solidFill>
              </a:uFill>
            </a:endParaRPr>
          </a:p>
        </p:txBody>
      </p:sp>
      <p:sp>
        <p:nvSpPr>
          <p:cNvPr id="11" name="Title 4">
            <a:extLst>
              <a:ext uri="{FF2B5EF4-FFF2-40B4-BE49-F238E27FC236}">
                <a16:creationId xmlns:a16="http://schemas.microsoft.com/office/drawing/2014/main" id="{43CE0D6B-F5E7-BD4E-A5C0-CBC4BEA617C4}"/>
              </a:ext>
            </a:extLst>
          </p:cNvPr>
          <p:cNvSpPr txBox="1">
            <a:spLocks/>
          </p:cNvSpPr>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en-US" sz="2600" dirty="0"/>
              <a:t>Interacting with Health Care Professionals &amp; Government Officials</a:t>
            </a:r>
          </a:p>
        </p:txBody>
      </p:sp>
      <p:pic>
        <p:nvPicPr>
          <p:cNvPr id="14" name="Picture 13">
            <a:extLst>
              <a:ext uri="{FF2B5EF4-FFF2-40B4-BE49-F238E27FC236}">
                <a16:creationId xmlns:a16="http://schemas.microsoft.com/office/drawing/2014/main" id="{8BB654A4-8A86-6B42-A755-6CF4E26DDBD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120288" y="203596"/>
            <a:ext cx="544167" cy="544167"/>
          </a:xfrm>
          <a:prstGeom prst="rect">
            <a:avLst/>
          </a:prstGeom>
        </p:spPr>
      </p:pic>
    </p:spTree>
    <p:extLst>
      <p:ext uri="{BB962C8B-B14F-4D97-AF65-F5344CB8AC3E}">
        <p14:creationId xmlns:p14="http://schemas.microsoft.com/office/powerpoint/2010/main" val="41899873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4D4E3265-38EF-1149-ADA7-5056C6DF9EA5}"/>
              </a:ext>
            </a:extLst>
          </p:cNvPr>
          <p:cNvSpPr txBox="1"/>
          <p:nvPr/>
        </p:nvSpPr>
        <p:spPr>
          <a:xfrm>
            <a:off x="3276600" y="2647950"/>
            <a:ext cx="1354858" cy="3170099"/>
          </a:xfrm>
          <a:prstGeom prst="rect">
            <a:avLst/>
          </a:prstGeom>
          <a:noFill/>
        </p:spPr>
        <p:txBody>
          <a:bodyPr wrap="none" rtlCol="0">
            <a:spAutoFit/>
          </a:bodyPr>
          <a:lstStyle/>
          <a:p>
            <a:r>
              <a:rPr lang="en-US" sz="20000" b="1" spc="-1000" dirty="0">
                <a:solidFill>
                  <a:schemeClr val="accent6">
                    <a:alpha val="40000"/>
                  </a:schemeClr>
                </a:solidFill>
                <a:latin typeface="Arial Black" panose="020B0604020202020204" pitchFamily="34" charset="0"/>
                <a:cs typeface="Arial Black" panose="020B0604020202020204" pitchFamily="34" charset="0"/>
              </a:rPr>
              <a:t>’’</a:t>
            </a:r>
          </a:p>
        </p:txBody>
      </p:sp>
      <p:sp>
        <p:nvSpPr>
          <p:cNvPr id="7" name="TextBox 6">
            <a:extLst>
              <a:ext uri="{FF2B5EF4-FFF2-40B4-BE49-F238E27FC236}">
                <a16:creationId xmlns:a16="http://schemas.microsoft.com/office/drawing/2014/main" id="{9C465D44-9BBD-C34B-AB9E-3E33D9472966}"/>
              </a:ext>
            </a:extLst>
          </p:cNvPr>
          <p:cNvSpPr txBox="1"/>
          <p:nvPr/>
        </p:nvSpPr>
        <p:spPr>
          <a:xfrm>
            <a:off x="0" y="1837551"/>
            <a:ext cx="1354858" cy="3170099"/>
          </a:xfrm>
          <a:prstGeom prst="rect">
            <a:avLst/>
          </a:prstGeom>
          <a:noFill/>
        </p:spPr>
        <p:txBody>
          <a:bodyPr wrap="none" rtlCol="0">
            <a:spAutoFit/>
          </a:bodyPr>
          <a:lstStyle/>
          <a:p>
            <a:r>
              <a:rPr lang="en-US" sz="20000" b="1" spc="-1000" dirty="0">
                <a:solidFill>
                  <a:schemeClr val="accent6">
                    <a:alpha val="40000"/>
                  </a:schemeClr>
                </a:solidFill>
                <a:latin typeface="Arial Black" panose="020B0604020202020204" pitchFamily="34" charset="0"/>
                <a:cs typeface="Arial Black" panose="020B0604020202020204" pitchFamily="34" charset="0"/>
              </a:rPr>
              <a:t>‘‘</a:t>
            </a:r>
          </a:p>
        </p:txBody>
      </p:sp>
      <p:sp>
        <p:nvSpPr>
          <p:cNvPr id="9" name="TextBox 8">
            <a:extLst>
              <a:ext uri="{FF2B5EF4-FFF2-40B4-BE49-F238E27FC236}">
                <a16:creationId xmlns:a16="http://schemas.microsoft.com/office/drawing/2014/main" id="{A2C44AA8-93B2-5D44-9491-F0CE9E2D6310}"/>
              </a:ext>
            </a:extLst>
          </p:cNvPr>
          <p:cNvSpPr txBox="1"/>
          <p:nvPr/>
        </p:nvSpPr>
        <p:spPr>
          <a:xfrm>
            <a:off x="381000" y="285750"/>
            <a:ext cx="6324600" cy="276999"/>
          </a:xfrm>
          <a:prstGeom prst="rect">
            <a:avLst/>
          </a:prstGeom>
          <a:noFill/>
        </p:spPr>
        <p:txBody>
          <a:bodyPr wrap="square" rtlCol="0">
            <a:spAutoFit/>
          </a:bodyPr>
          <a:lstStyle/>
          <a:p>
            <a:r>
              <a:rPr lang="en-US" sz="1200" b="1" dirty="0">
                <a:solidFill>
                  <a:schemeClr val="accent4"/>
                </a:solidFill>
              </a:rPr>
              <a:t>INSERT COMPANY NAME / EVENT / TITLE / LOGO</a:t>
            </a:r>
            <a:endParaRPr lang="en-US" sz="1200" dirty="0">
              <a:solidFill>
                <a:schemeClr val="accent4"/>
              </a:solidFill>
            </a:endParaRPr>
          </a:p>
        </p:txBody>
      </p:sp>
      <p:sp>
        <p:nvSpPr>
          <p:cNvPr id="12" name="TextBox 11">
            <a:extLst>
              <a:ext uri="{FF2B5EF4-FFF2-40B4-BE49-F238E27FC236}">
                <a16:creationId xmlns:a16="http://schemas.microsoft.com/office/drawing/2014/main" id="{5DF2435E-392C-B247-8A85-D8BE09DC23F0}"/>
              </a:ext>
            </a:extLst>
          </p:cNvPr>
          <p:cNvSpPr txBox="1"/>
          <p:nvPr/>
        </p:nvSpPr>
        <p:spPr>
          <a:xfrm>
            <a:off x="381769" y="1870829"/>
            <a:ext cx="4190231" cy="3139321"/>
          </a:xfrm>
          <a:prstGeom prst="rect">
            <a:avLst/>
          </a:prstGeom>
          <a:noFill/>
        </p:spPr>
        <p:txBody>
          <a:bodyPr wrap="square" rtlCol="0">
            <a:noAutofit/>
          </a:bodyPr>
          <a:lstStyle/>
          <a:p>
            <a:pPr>
              <a:spcAft>
                <a:spcPts val="400"/>
              </a:spcAft>
            </a:pPr>
            <a:r>
              <a:rPr lang="en-US" sz="2100" b="1" dirty="0">
                <a:solidFill>
                  <a:schemeClr val="accent2"/>
                </a:solidFill>
              </a:rPr>
              <a:t>Small Talk: Part 4</a:t>
            </a:r>
          </a:p>
          <a:p>
            <a:pPr>
              <a:spcAft>
                <a:spcPts val="1000"/>
              </a:spcAft>
            </a:pPr>
            <a:r>
              <a:rPr lang="en-US" sz="1300" dirty="0">
                <a:solidFill>
                  <a:schemeClr val="bg1">
                    <a:lumMod val="10000"/>
                  </a:schemeClr>
                </a:solidFill>
                <a:latin typeface="Arial" panose="020B0604020202020204" pitchFamily="34" charset="0"/>
                <a:cs typeface="Arial" panose="020B0604020202020204" pitchFamily="34" charset="0"/>
              </a:rPr>
              <a:t>During a business dinner with a respected HCP, </a:t>
            </a:r>
            <a:br>
              <a:rPr lang="en-US" sz="1300" dirty="0">
                <a:solidFill>
                  <a:schemeClr val="bg1">
                    <a:lumMod val="10000"/>
                  </a:schemeClr>
                </a:solidFill>
                <a:latin typeface="Arial" panose="020B0604020202020204" pitchFamily="34" charset="0"/>
                <a:cs typeface="Arial" panose="020B0604020202020204" pitchFamily="34" charset="0"/>
              </a:rPr>
            </a:br>
            <a:r>
              <a:rPr lang="en-US" sz="1300" dirty="0">
                <a:solidFill>
                  <a:schemeClr val="bg1">
                    <a:lumMod val="10000"/>
                  </a:schemeClr>
                </a:solidFill>
                <a:latin typeface="Arial" panose="020B0604020202020204" pitchFamily="34" charset="0"/>
                <a:cs typeface="Arial" panose="020B0604020202020204" pitchFamily="34" charset="0"/>
              </a:rPr>
              <a:t>he says to you:</a:t>
            </a:r>
          </a:p>
          <a:p>
            <a:pPr marL="228600" lvl="1">
              <a:lnSpc>
                <a:spcPts val="1700"/>
              </a:lnSpc>
              <a:spcAft>
                <a:spcPts val="1000"/>
              </a:spcAft>
            </a:pPr>
            <a:r>
              <a:rPr lang="en-US" sz="1300" i="1" dirty="0">
                <a:solidFill>
                  <a:schemeClr val="bg1">
                    <a:lumMod val="10000"/>
                  </a:schemeClr>
                </a:solidFill>
                <a:latin typeface="Arial" panose="020B0604020202020204" pitchFamily="34" charset="0"/>
                <a:cs typeface="Arial" panose="020B0604020202020204" pitchFamily="34" charset="0"/>
              </a:rPr>
              <a:t>As you know, I am very involved in a local charity that services the community. A donation of 50,000 USD would go a long way in helping us fulfill our charitable mission.</a:t>
            </a:r>
          </a:p>
          <a:p>
            <a:pPr indent="-228554">
              <a:spcAft>
                <a:spcPts val="1000"/>
              </a:spcAft>
            </a:pPr>
            <a:r>
              <a:rPr lang="en-US" sz="1300" b="1" u="sng" dirty="0">
                <a:solidFill>
                  <a:schemeClr val="accent1"/>
                </a:solidFill>
                <a:uFill>
                  <a:solidFill>
                    <a:schemeClr val="accent3"/>
                  </a:solidFill>
                </a:uFill>
                <a:latin typeface="Arial" panose="020B0604020202020204" pitchFamily="34" charset="0"/>
                <a:cs typeface="Arial" panose="020B0604020202020204" pitchFamily="34" charset="0"/>
              </a:rPr>
              <a:t>What should you do?</a:t>
            </a:r>
            <a:endParaRPr lang="en-US" sz="1300" b="1" u="sng" dirty="0">
              <a:solidFill>
                <a:schemeClr val="accent1"/>
              </a:solidFill>
              <a:uFill>
                <a:solidFill>
                  <a:schemeClr val="accent3"/>
                </a:solidFill>
              </a:uFill>
            </a:endParaRPr>
          </a:p>
        </p:txBody>
      </p:sp>
      <p:sp>
        <p:nvSpPr>
          <p:cNvPr id="11" name="Title 4">
            <a:extLst>
              <a:ext uri="{FF2B5EF4-FFF2-40B4-BE49-F238E27FC236}">
                <a16:creationId xmlns:a16="http://schemas.microsoft.com/office/drawing/2014/main" id="{43CE0D6B-F5E7-BD4E-A5C0-CBC4BEA617C4}"/>
              </a:ext>
            </a:extLst>
          </p:cNvPr>
          <p:cNvSpPr txBox="1">
            <a:spLocks/>
          </p:cNvSpPr>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en-US" sz="2600" dirty="0"/>
              <a:t>Interacting with Health Care Professionals &amp; Government Officials</a:t>
            </a:r>
          </a:p>
        </p:txBody>
      </p:sp>
      <p:pic>
        <p:nvPicPr>
          <p:cNvPr id="14" name="Picture 13">
            <a:extLst>
              <a:ext uri="{FF2B5EF4-FFF2-40B4-BE49-F238E27FC236}">
                <a16:creationId xmlns:a16="http://schemas.microsoft.com/office/drawing/2014/main" id="{8BB654A4-8A86-6B42-A755-6CF4E26DDBD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120288" y="203596"/>
            <a:ext cx="544167" cy="544167"/>
          </a:xfrm>
          <a:prstGeom prst="rect">
            <a:avLst/>
          </a:prstGeom>
        </p:spPr>
      </p:pic>
      <p:sp>
        <p:nvSpPr>
          <p:cNvPr id="10" name="Rectangle 9">
            <a:extLst>
              <a:ext uri="{FF2B5EF4-FFF2-40B4-BE49-F238E27FC236}">
                <a16:creationId xmlns:a16="http://schemas.microsoft.com/office/drawing/2014/main" id="{EBB0D8FB-484B-564F-BA96-DBBB71FD1AD0}"/>
              </a:ext>
            </a:extLst>
          </p:cNvPr>
          <p:cNvSpPr/>
          <p:nvPr/>
        </p:nvSpPr>
        <p:spPr>
          <a:xfrm>
            <a:off x="5584243" y="1915616"/>
            <a:ext cx="3177988" cy="3018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dirty="0">
              <a:solidFill>
                <a:srgbClr val="A4EDF5"/>
              </a:solidFill>
            </a:endParaRPr>
          </a:p>
        </p:txBody>
      </p:sp>
      <p:sp>
        <p:nvSpPr>
          <p:cNvPr id="15" name="TextBox 14">
            <a:extLst>
              <a:ext uri="{FF2B5EF4-FFF2-40B4-BE49-F238E27FC236}">
                <a16:creationId xmlns:a16="http://schemas.microsoft.com/office/drawing/2014/main" id="{48793B2A-8AEE-EE4F-9A51-3E9B030149D3}"/>
              </a:ext>
            </a:extLst>
          </p:cNvPr>
          <p:cNvSpPr txBox="1"/>
          <p:nvPr/>
        </p:nvSpPr>
        <p:spPr>
          <a:xfrm>
            <a:off x="5775713" y="2142507"/>
            <a:ext cx="2971801" cy="2585323"/>
          </a:xfrm>
          <a:prstGeom prst="rect">
            <a:avLst/>
          </a:prstGeom>
          <a:noFill/>
        </p:spPr>
        <p:txBody>
          <a:bodyPr wrap="square" rtlCol="0">
            <a:spAutoFit/>
          </a:bodyPr>
          <a:lstStyle/>
          <a:p>
            <a:pPr>
              <a:spcAft>
                <a:spcPts val="500"/>
              </a:spcAft>
            </a:pPr>
            <a:r>
              <a:rPr lang="en-US" sz="1800" dirty="0">
                <a:solidFill>
                  <a:srgbClr val="FFFFFF"/>
                </a:solidFill>
              </a:rPr>
              <a:t>Reply to the HCP that you are not permitted to provide a donation to a charity of any HCP’s choice as this could be seen as a bribe under the Foreign Corrupt Practices Act and local anti-bribery legislation.</a:t>
            </a:r>
          </a:p>
        </p:txBody>
      </p:sp>
    </p:spTree>
    <p:extLst>
      <p:ext uri="{BB962C8B-B14F-4D97-AF65-F5344CB8AC3E}">
        <p14:creationId xmlns:p14="http://schemas.microsoft.com/office/powerpoint/2010/main" val="25322874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0B4416CF-C9F8-904E-8298-A4D95443EBAA}"/>
              </a:ext>
            </a:extLst>
          </p:cNvPr>
          <p:cNvPicPr>
            <a:picLocks noChangeAspect="1"/>
          </p:cNvPicPr>
          <p:nvPr/>
        </p:nvPicPr>
        <p:blipFill rotWithShape="1">
          <a:blip r:embed="rId2">
            <a:alphaModFix amt="8000"/>
            <a:extLst>
              <a:ext uri="{28A0092B-C50C-407E-A947-70E740481C1C}">
                <a14:useLocalDpi xmlns:a14="http://schemas.microsoft.com/office/drawing/2010/main" val="0"/>
              </a:ext>
            </a:extLst>
          </a:blip>
          <a:srcRect t="272" r="21667" b="15145"/>
          <a:stretch/>
        </p:blipFill>
        <p:spPr>
          <a:xfrm>
            <a:off x="5029201" y="700393"/>
            <a:ext cx="4114800" cy="4443107"/>
          </a:xfrm>
          <a:prstGeom prst="rect">
            <a:avLst/>
          </a:prstGeom>
        </p:spPr>
      </p:pic>
      <p:sp>
        <p:nvSpPr>
          <p:cNvPr id="9" name="TextBox 8">
            <a:extLst>
              <a:ext uri="{FF2B5EF4-FFF2-40B4-BE49-F238E27FC236}">
                <a16:creationId xmlns:a16="http://schemas.microsoft.com/office/drawing/2014/main" id="{A2C44AA8-93B2-5D44-9491-F0CE9E2D6310}"/>
              </a:ext>
            </a:extLst>
          </p:cNvPr>
          <p:cNvSpPr txBox="1"/>
          <p:nvPr/>
        </p:nvSpPr>
        <p:spPr>
          <a:xfrm>
            <a:off x="381000" y="285750"/>
            <a:ext cx="6324600" cy="276999"/>
          </a:xfrm>
          <a:prstGeom prst="rect">
            <a:avLst/>
          </a:prstGeom>
          <a:noFill/>
        </p:spPr>
        <p:txBody>
          <a:bodyPr wrap="square" rtlCol="0">
            <a:spAutoFit/>
          </a:bodyPr>
          <a:lstStyle/>
          <a:p>
            <a:r>
              <a:rPr lang="en-US" sz="1200" b="1" dirty="0">
                <a:solidFill>
                  <a:schemeClr val="accent4"/>
                </a:solidFill>
              </a:rPr>
              <a:t>INSERT COMPANY NAME / EVENT / TITLE / LOGO</a:t>
            </a:r>
            <a:endParaRPr lang="en-US" sz="1200" dirty="0">
              <a:solidFill>
                <a:schemeClr val="accent4"/>
              </a:solidFill>
            </a:endParaRPr>
          </a:p>
        </p:txBody>
      </p:sp>
      <p:sp>
        <p:nvSpPr>
          <p:cNvPr id="12" name="TextBox 11">
            <a:extLst>
              <a:ext uri="{FF2B5EF4-FFF2-40B4-BE49-F238E27FC236}">
                <a16:creationId xmlns:a16="http://schemas.microsoft.com/office/drawing/2014/main" id="{5DF2435E-392C-B247-8A85-D8BE09DC23F0}"/>
              </a:ext>
            </a:extLst>
          </p:cNvPr>
          <p:cNvSpPr txBox="1"/>
          <p:nvPr/>
        </p:nvSpPr>
        <p:spPr>
          <a:xfrm>
            <a:off x="381769" y="1870829"/>
            <a:ext cx="5180831" cy="3139321"/>
          </a:xfrm>
          <a:prstGeom prst="rect">
            <a:avLst/>
          </a:prstGeom>
          <a:noFill/>
        </p:spPr>
        <p:txBody>
          <a:bodyPr wrap="square" rtlCol="0">
            <a:noAutofit/>
          </a:bodyPr>
          <a:lstStyle/>
          <a:p>
            <a:pPr>
              <a:spcAft>
                <a:spcPts val="400"/>
              </a:spcAft>
            </a:pPr>
            <a:r>
              <a:rPr lang="en-US" sz="2100" b="1" dirty="0">
                <a:solidFill>
                  <a:schemeClr val="accent2"/>
                </a:solidFill>
              </a:rPr>
              <a:t>Travel Request: Part 1</a:t>
            </a:r>
          </a:p>
          <a:p>
            <a:pPr>
              <a:spcAft>
                <a:spcPts val="400"/>
              </a:spcAft>
            </a:pPr>
            <a:r>
              <a:rPr lang="en-US" sz="1300" dirty="0">
                <a:solidFill>
                  <a:schemeClr val="bg1">
                    <a:lumMod val="10000"/>
                  </a:schemeClr>
                </a:solidFill>
                <a:latin typeface="Arial" panose="020B0604020202020204" pitchFamily="34" charset="0"/>
                <a:cs typeface="Arial" panose="020B0604020202020204" pitchFamily="34" charset="0"/>
              </a:rPr>
              <a:t>An HCP customer of your medical device products asks you to pay for travel to a medical device manufacturer’s office to attend a hands-on technical device training. The customer also requests that the itinerary include a side trip to a popular vacation destination. </a:t>
            </a:r>
            <a:r>
              <a:rPr lang="en-US" sz="1300" b="1" u="sng" dirty="0">
                <a:solidFill>
                  <a:schemeClr val="accent1"/>
                </a:solidFill>
                <a:uFill>
                  <a:solidFill>
                    <a:schemeClr val="accent3"/>
                  </a:solidFill>
                </a:uFill>
                <a:latin typeface="Arial" panose="020B0604020202020204" pitchFamily="34" charset="0"/>
                <a:cs typeface="Arial" panose="020B0604020202020204" pitchFamily="34" charset="0"/>
              </a:rPr>
              <a:t>How should you respond?</a:t>
            </a:r>
          </a:p>
          <a:p>
            <a:pPr marL="342900" indent="-342900">
              <a:spcAft>
                <a:spcPts val="500"/>
              </a:spcAft>
              <a:buClr>
                <a:schemeClr val="accent2"/>
              </a:buClr>
              <a:buFont typeface="+mj-lt"/>
              <a:buAutoNum type="alphaUcPeriod"/>
            </a:pPr>
            <a:r>
              <a:rPr lang="en-US" sz="1300" dirty="0">
                <a:solidFill>
                  <a:schemeClr val="bg1">
                    <a:lumMod val="10000"/>
                  </a:schemeClr>
                </a:solidFill>
              </a:rPr>
              <a:t>Pay for the entire trip, because it is for a legitimate purpose.</a:t>
            </a:r>
          </a:p>
          <a:p>
            <a:pPr marL="342900" indent="-342900">
              <a:spcAft>
                <a:spcPts val="500"/>
              </a:spcAft>
              <a:buClr>
                <a:schemeClr val="accent2"/>
              </a:buClr>
              <a:buFont typeface="+mj-lt"/>
              <a:buAutoNum type="alphaUcPeriod"/>
            </a:pPr>
            <a:r>
              <a:rPr lang="en-US" sz="1300" dirty="0">
                <a:solidFill>
                  <a:schemeClr val="bg1">
                    <a:lumMod val="10000"/>
                  </a:schemeClr>
                </a:solidFill>
              </a:rPr>
              <a:t>Ask a travel agency to pay for the customer’s entire trip and then reimburse the travel agency.</a:t>
            </a:r>
          </a:p>
          <a:p>
            <a:pPr marL="342900" indent="-342900">
              <a:spcAft>
                <a:spcPts val="500"/>
              </a:spcAft>
              <a:buClr>
                <a:schemeClr val="accent2"/>
              </a:buClr>
              <a:buFont typeface="+mj-lt"/>
              <a:buAutoNum type="alphaUcPeriod"/>
            </a:pPr>
            <a:r>
              <a:rPr lang="en-US" sz="1300" dirty="0">
                <a:solidFill>
                  <a:schemeClr val="bg1">
                    <a:lumMod val="10000"/>
                  </a:schemeClr>
                </a:solidFill>
              </a:rPr>
              <a:t>Pay for the customer’s trip to the medical device manufacturer’s office if there is a legitimate business need for this HCP to attend the training but refuse to pay for the side trip because it is not related to the business purpose of the travel.</a:t>
            </a:r>
          </a:p>
        </p:txBody>
      </p:sp>
      <p:sp>
        <p:nvSpPr>
          <p:cNvPr id="11" name="Title 4">
            <a:extLst>
              <a:ext uri="{FF2B5EF4-FFF2-40B4-BE49-F238E27FC236}">
                <a16:creationId xmlns:a16="http://schemas.microsoft.com/office/drawing/2014/main" id="{43CE0D6B-F5E7-BD4E-A5C0-CBC4BEA617C4}"/>
              </a:ext>
            </a:extLst>
          </p:cNvPr>
          <p:cNvSpPr txBox="1">
            <a:spLocks/>
          </p:cNvSpPr>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en-US" sz="2600" dirty="0"/>
              <a:t>Interacting with Health Care Professionals &amp; Government Officials</a:t>
            </a:r>
          </a:p>
        </p:txBody>
      </p:sp>
      <p:pic>
        <p:nvPicPr>
          <p:cNvPr id="14" name="Picture 13">
            <a:extLst>
              <a:ext uri="{FF2B5EF4-FFF2-40B4-BE49-F238E27FC236}">
                <a16:creationId xmlns:a16="http://schemas.microsoft.com/office/drawing/2014/main" id="{8BB654A4-8A86-6B42-A755-6CF4E26DDBD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120288" y="203596"/>
            <a:ext cx="544167" cy="544167"/>
          </a:xfrm>
          <a:prstGeom prst="rect">
            <a:avLst/>
          </a:prstGeom>
        </p:spPr>
      </p:pic>
    </p:spTree>
    <p:extLst>
      <p:ext uri="{BB962C8B-B14F-4D97-AF65-F5344CB8AC3E}">
        <p14:creationId xmlns:p14="http://schemas.microsoft.com/office/powerpoint/2010/main" val="37028765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A2C44AA8-93B2-5D44-9491-F0CE9E2D6310}"/>
              </a:ext>
            </a:extLst>
          </p:cNvPr>
          <p:cNvSpPr txBox="1"/>
          <p:nvPr/>
        </p:nvSpPr>
        <p:spPr>
          <a:xfrm>
            <a:off x="381000" y="285750"/>
            <a:ext cx="6324600" cy="276999"/>
          </a:xfrm>
          <a:prstGeom prst="rect">
            <a:avLst/>
          </a:prstGeom>
          <a:noFill/>
        </p:spPr>
        <p:txBody>
          <a:bodyPr wrap="square" rtlCol="0">
            <a:spAutoFit/>
          </a:bodyPr>
          <a:lstStyle/>
          <a:p>
            <a:r>
              <a:rPr lang="en-US" sz="1200" b="1" dirty="0">
                <a:solidFill>
                  <a:schemeClr val="accent4"/>
                </a:solidFill>
              </a:rPr>
              <a:t>INSERT COMPANY NAME / EVENT / TITLE / LOGO</a:t>
            </a:r>
            <a:endParaRPr lang="en-US" sz="1200" dirty="0">
              <a:solidFill>
                <a:schemeClr val="accent4"/>
              </a:solidFill>
            </a:endParaRPr>
          </a:p>
        </p:txBody>
      </p:sp>
      <p:sp>
        <p:nvSpPr>
          <p:cNvPr id="12" name="TextBox 11">
            <a:extLst>
              <a:ext uri="{FF2B5EF4-FFF2-40B4-BE49-F238E27FC236}">
                <a16:creationId xmlns:a16="http://schemas.microsoft.com/office/drawing/2014/main" id="{5DF2435E-392C-B247-8A85-D8BE09DC23F0}"/>
              </a:ext>
            </a:extLst>
          </p:cNvPr>
          <p:cNvSpPr txBox="1"/>
          <p:nvPr/>
        </p:nvSpPr>
        <p:spPr>
          <a:xfrm>
            <a:off x="381769" y="1870829"/>
            <a:ext cx="5180831" cy="3139321"/>
          </a:xfrm>
          <a:prstGeom prst="rect">
            <a:avLst/>
          </a:prstGeom>
          <a:noFill/>
        </p:spPr>
        <p:txBody>
          <a:bodyPr wrap="square" rtlCol="0">
            <a:noAutofit/>
          </a:bodyPr>
          <a:lstStyle/>
          <a:p>
            <a:pPr>
              <a:spcAft>
                <a:spcPts val="400"/>
              </a:spcAft>
            </a:pPr>
            <a:r>
              <a:rPr lang="en-US" sz="2100" b="1" dirty="0">
                <a:solidFill>
                  <a:schemeClr val="accent2"/>
                </a:solidFill>
              </a:rPr>
              <a:t>Travel Request: Part 2</a:t>
            </a:r>
          </a:p>
          <a:p>
            <a:pPr>
              <a:spcAft>
                <a:spcPts val="400"/>
              </a:spcAft>
            </a:pPr>
            <a:r>
              <a:rPr lang="en-US" sz="1300" dirty="0">
                <a:solidFill>
                  <a:schemeClr val="bg1">
                    <a:lumMod val="10000"/>
                  </a:schemeClr>
                </a:solidFill>
                <a:latin typeface="Arial" panose="020B0604020202020204" pitchFamily="34" charset="0"/>
                <a:cs typeface="Arial" panose="020B0604020202020204" pitchFamily="34" charset="0"/>
              </a:rPr>
              <a:t>An HCP customer of your medical device products asks you to pay for travel to a medical device manufacturer’s office to attend a hands-on technical device training. The customer also requests that the itinerary include a side trip to a popular vacation destination. </a:t>
            </a:r>
            <a:r>
              <a:rPr lang="en-US" sz="1300" b="1" u="sng" dirty="0">
                <a:solidFill>
                  <a:schemeClr val="accent1"/>
                </a:solidFill>
                <a:uFill>
                  <a:solidFill>
                    <a:schemeClr val="accent3"/>
                  </a:solidFill>
                </a:uFill>
                <a:latin typeface="Arial" panose="020B0604020202020204" pitchFamily="34" charset="0"/>
                <a:cs typeface="Arial" panose="020B0604020202020204" pitchFamily="34" charset="0"/>
              </a:rPr>
              <a:t>How should you respond?</a:t>
            </a:r>
          </a:p>
          <a:p>
            <a:pPr marL="342900" indent="-342900">
              <a:spcAft>
                <a:spcPts val="500"/>
              </a:spcAft>
              <a:buClr>
                <a:schemeClr val="accent2"/>
              </a:buClr>
              <a:buFont typeface="+mj-lt"/>
              <a:buAutoNum type="alphaUcPeriod"/>
            </a:pPr>
            <a:r>
              <a:rPr lang="en-US" sz="1300" dirty="0">
                <a:solidFill>
                  <a:schemeClr val="bg1">
                    <a:lumMod val="10000"/>
                  </a:schemeClr>
                </a:solidFill>
              </a:rPr>
              <a:t>Pay for the entire trip, because it is for a legitimate purpose.</a:t>
            </a:r>
          </a:p>
          <a:p>
            <a:pPr marL="342900" indent="-342900">
              <a:spcAft>
                <a:spcPts val="500"/>
              </a:spcAft>
              <a:buClr>
                <a:schemeClr val="accent2"/>
              </a:buClr>
              <a:buFont typeface="+mj-lt"/>
              <a:buAutoNum type="alphaUcPeriod"/>
            </a:pPr>
            <a:r>
              <a:rPr lang="en-US" sz="1300" dirty="0">
                <a:solidFill>
                  <a:schemeClr val="bg1">
                    <a:lumMod val="10000"/>
                  </a:schemeClr>
                </a:solidFill>
              </a:rPr>
              <a:t>Ask a travel agency to pay for the customer’s entire trip and then reimburse the travel agency.</a:t>
            </a:r>
          </a:p>
          <a:p>
            <a:pPr marL="342900" indent="-342900">
              <a:spcAft>
                <a:spcPts val="500"/>
              </a:spcAft>
              <a:buClr>
                <a:schemeClr val="accent2"/>
              </a:buClr>
              <a:buFont typeface="+mj-lt"/>
              <a:buAutoNum type="alphaUcPeriod"/>
            </a:pPr>
            <a:r>
              <a:rPr lang="en-US" sz="1300" dirty="0">
                <a:solidFill>
                  <a:schemeClr val="bg1">
                    <a:lumMod val="10000"/>
                  </a:schemeClr>
                </a:solidFill>
              </a:rPr>
              <a:t>Pay for the customer’s trip to the medical device manufacturer’s office if there is a legitimate business need for this HCP to attend the training but refuse to pay for the side trip because it is not related to the business purpose of the travel.</a:t>
            </a:r>
          </a:p>
        </p:txBody>
      </p:sp>
      <p:sp>
        <p:nvSpPr>
          <p:cNvPr id="11" name="Title 4">
            <a:extLst>
              <a:ext uri="{FF2B5EF4-FFF2-40B4-BE49-F238E27FC236}">
                <a16:creationId xmlns:a16="http://schemas.microsoft.com/office/drawing/2014/main" id="{43CE0D6B-F5E7-BD4E-A5C0-CBC4BEA617C4}"/>
              </a:ext>
            </a:extLst>
          </p:cNvPr>
          <p:cNvSpPr txBox="1">
            <a:spLocks/>
          </p:cNvSpPr>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en-US" sz="2600" dirty="0"/>
              <a:t>Interacting with Health Care Professionals &amp; Government Officials</a:t>
            </a:r>
          </a:p>
        </p:txBody>
      </p:sp>
      <p:pic>
        <p:nvPicPr>
          <p:cNvPr id="14" name="Picture 13">
            <a:extLst>
              <a:ext uri="{FF2B5EF4-FFF2-40B4-BE49-F238E27FC236}">
                <a16:creationId xmlns:a16="http://schemas.microsoft.com/office/drawing/2014/main" id="{8BB654A4-8A86-6B42-A755-6CF4E26DDBD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120288" y="203596"/>
            <a:ext cx="544167" cy="544167"/>
          </a:xfrm>
          <a:prstGeom prst="rect">
            <a:avLst/>
          </a:prstGeom>
        </p:spPr>
      </p:pic>
      <p:sp>
        <p:nvSpPr>
          <p:cNvPr id="7" name="Rectangle 6">
            <a:extLst>
              <a:ext uri="{FF2B5EF4-FFF2-40B4-BE49-F238E27FC236}">
                <a16:creationId xmlns:a16="http://schemas.microsoft.com/office/drawing/2014/main" id="{BD559C64-8299-9046-BEC1-1B7216F9D667}"/>
              </a:ext>
            </a:extLst>
          </p:cNvPr>
          <p:cNvSpPr/>
          <p:nvPr/>
        </p:nvSpPr>
        <p:spPr>
          <a:xfrm>
            <a:off x="5715000" y="1870829"/>
            <a:ext cx="3177988" cy="3018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dirty="0"/>
          </a:p>
        </p:txBody>
      </p:sp>
      <p:sp>
        <p:nvSpPr>
          <p:cNvPr id="8" name="TextBox 7">
            <a:extLst>
              <a:ext uri="{FF2B5EF4-FFF2-40B4-BE49-F238E27FC236}">
                <a16:creationId xmlns:a16="http://schemas.microsoft.com/office/drawing/2014/main" id="{1F1A2338-291C-A343-87F6-B04664031DBB}"/>
              </a:ext>
            </a:extLst>
          </p:cNvPr>
          <p:cNvSpPr txBox="1"/>
          <p:nvPr/>
        </p:nvSpPr>
        <p:spPr>
          <a:xfrm>
            <a:off x="5867400" y="2050779"/>
            <a:ext cx="2885379" cy="2667397"/>
          </a:xfrm>
          <a:prstGeom prst="rect">
            <a:avLst/>
          </a:prstGeom>
          <a:noFill/>
        </p:spPr>
        <p:txBody>
          <a:bodyPr wrap="square" rtlCol="0">
            <a:spAutoFit/>
          </a:bodyPr>
          <a:lstStyle/>
          <a:p>
            <a:pPr>
              <a:spcAft>
                <a:spcPts val="1000"/>
              </a:spcAft>
            </a:pPr>
            <a:r>
              <a:rPr lang="en-US" sz="1500" b="1" dirty="0">
                <a:solidFill>
                  <a:srgbClr val="FFFFFF"/>
                </a:solidFill>
              </a:rPr>
              <a:t>The correct answer is C. </a:t>
            </a:r>
            <a:endParaRPr lang="en-US" dirty="0">
              <a:solidFill>
                <a:srgbClr val="FFFFFF"/>
              </a:solidFill>
            </a:endParaRPr>
          </a:p>
          <a:p>
            <a:r>
              <a:rPr lang="en-US" sz="1200" dirty="0">
                <a:solidFill>
                  <a:srgbClr val="FFFFFF"/>
                </a:solidFill>
              </a:rPr>
              <a:t>Paying for the travel expenses of HCPs is permitted when there is a legitimate purpose or need and is allowable according to your company’s internal procedures and contract with the manufacturer of your medical device products. Side trips that do not have a legitimate business purpose are never permissible. You can always contact [insert company contact] if you need more guidance on what is allowable when interacting with HCPs.</a:t>
            </a:r>
          </a:p>
        </p:txBody>
      </p:sp>
    </p:spTree>
    <p:extLst>
      <p:ext uri="{BB962C8B-B14F-4D97-AF65-F5344CB8AC3E}">
        <p14:creationId xmlns:p14="http://schemas.microsoft.com/office/powerpoint/2010/main" val="29437318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CB1B2C5-C21C-A54F-8C5D-3D992DE2E9F2}"/>
              </a:ext>
            </a:extLst>
          </p:cNvPr>
          <p:cNvPicPr>
            <a:picLocks noChangeAspect="1"/>
          </p:cNvPicPr>
          <p:nvPr/>
        </p:nvPicPr>
        <p:blipFill rotWithShape="1">
          <a:blip r:embed="rId2">
            <a:alphaModFix amt="8000"/>
            <a:extLst>
              <a:ext uri="{28A0092B-C50C-407E-A947-70E740481C1C}">
                <a14:useLocalDpi xmlns:a14="http://schemas.microsoft.com/office/drawing/2010/main" val="0"/>
              </a:ext>
            </a:extLst>
          </a:blip>
          <a:srcRect t="272" r="21667" b="15145"/>
          <a:stretch/>
        </p:blipFill>
        <p:spPr>
          <a:xfrm>
            <a:off x="5029201" y="700393"/>
            <a:ext cx="4114800" cy="4443107"/>
          </a:xfrm>
          <a:prstGeom prst="rect">
            <a:avLst/>
          </a:prstGeom>
        </p:spPr>
      </p:pic>
      <p:sp>
        <p:nvSpPr>
          <p:cNvPr id="9" name="TextBox 8">
            <a:extLst>
              <a:ext uri="{FF2B5EF4-FFF2-40B4-BE49-F238E27FC236}">
                <a16:creationId xmlns:a16="http://schemas.microsoft.com/office/drawing/2014/main" id="{A2C44AA8-93B2-5D44-9491-F0CE9E2D6310}"/>
              </a:ext>
            </a:extLst>
          </p:cNvPr>
          <p:cNvSpPr txBox="1"/>
          <p:nvPr/>
        </p:nvSpPr>
        <p:spPr>
          <a:xfrm>
            <a:off x="381000" y="285750"/>
            <a:ext cx="6324600" cy="276999"/>
          </a:xfrm>
          <a:prstGeom prst="rect">
            <a:avLst/>
          </a:prstGeom>
          <a:noFill/>
        </p:spPr>
        <p:txBody>
          <a:bodyPr wrap="square" rtlCol="0">
            <a:spAutoFit/>
          </a:bodyPr>
          <a:lstStyle/>
          <a:p>
            <a:r>
              <a:rPr lang="en-US" sz="1200" b="1" dirty="0">
                <a:solidFill>
                  <a:schemeClr val="accent4"/>
                </a:solidFill>
              </a:rPr>
              <a:t>INSERT COMPANY NAME / EVENT / TITLE / LOGO</a:t>
            </a:r>
            <a:endParaRPr lang="en-US" sz="1200" dirty="0">
              <a:solidFill>
                <a:schemeClr val="accent4"/>
              </a:solidFill>
            </a:endParaRPr>
          </a:p>
        </p:txBody>
      </p:sp>
      <p:sp>
        <p:nvSpPr>
          <p:cNvPr id="12" name="TextBox 11">
            <a:extLst>
              <a:ext uri="{FF2B5EF4-FFF2-40B4-BE49-F238E27FC236}">
                <a16:creationId xmlns:a16="http://schemas.microsoft.com/office/drawing/2014/main" id="{5DF2435E-392C-B247-8A85-D8BE09DC23F0}"/>
              </a:ext>
            </a:extLst>
          </p:cNvPr>
          <p:cNvSpPr txBox="1"/>
          <p:nvPr/>
        </p:nvSpPr>
        <p:spPr>
          <a:xfrm>
            <a:off x="381769" y="1870829"/>
            <a:ext cx="4342631" cy="3139321"/>
          </a:xfrm>
          <a:prstGeom prst="rect">
            <a:avLst/>
          </a:prstGeom>
          <a:noFill/>
        </p:spPr>
        <p:txBody>
          <a:bodyPr wrap="square" rtlCol="0">
            <a:noAutofit/>
          </a:bodyPr>
          <a:lstStyle/>
          <a:p>
            <a:pPr>
              <a:spcAft>
                <a:spcPts val="400"/>
              </a:spcAft>
            </a:pPr>
            <a:r>
              <a:rPr lang="en-US" sz="2100" b="1" dirty="0">
                <a:solidFill>
                  <a:schemeClr val="accent2"/>
                </a:solidFill>
              </a:rPr>
              <a:t>Concert Tickets: Part 1</a:t>
            </a:r>
          </a:p>
          <a:p>
            <a:pPr>
              <a:spcAft>
                <a:spcPts val="400"/>
              </a:spcAft>
            </a:pPr>
            <a:r>
              <a:rPr lang="en-US" sz="1800" dirty="0">
                <a:solidFill>
                  <a:schemeClr val="bg1">
                    <a:lumMod val="10000"/>
                  </a:schemeClr>
                </a:solidFill>
                <a:latin typeface="Arial" panose="020B0604020202020204" pitchFamily="34" charset="0"/>
                <a:cs typeface="Arial" panose="020B0604020202020204" pitchFamily="34" charset="0"/>
              </a:rPr>
              <a:t>Mary wants to offer a gift to the team of nurses at the hospital where she has business.</a:t>
            </a:r>
          </a:p>
          <a:p>
            <a:pPr>
              <a:spcAft>
                <a:spcPts val="1000"/>
              </a:spcAft>
            </a:pPr>
            <a:r>
              <a:rPr lang="en-US" sz="1800" dirty="0">
                <a:solidFill>
                  <a:schemeClr val="bg1">
                    <a:lumMod val="10000"/>
                  </a:schemeClr>
                </a:solidFill>
                <a:latin typeface="Arial" panose="020B0604020202020204" pitchFamily="34" charset="0"/>
                <a:cs typeface="Arial" panose="020B0604020202020204" pitchFamily="34" charset="0"/>
              </a:rPr>
              <a:t>She decides to give everyone a “modest” ticket for a concert that costs only USD 60 per person. </a:t>
            </a:r>
          </a:p>
          <a:p>
            <a:pPr>
              <a:spcAft>
                <a:spcPts val="400"/>
              </a:spcAft>
            </a:pPr>
            <a:r>
              <a:rPr lang="en-US" sz="1800" b="1" u="sng" dirty="0">
                <a:solidFill>
                  <a:schemeClr val="accent1"/>
                </a:solidFill>
                <a:uFill>
                  <a:solidFill>
                    <a:schemeClr val="accent3"/>
                  </a:solidFill>
                </a:uFill>
              </a:rPr>
              <a:t>Question: </a:t>
            </a:r>
            <a:r>
              <a:rPr lang="en-US" sz="1800" u="sng" dirty="0">
                <a:solidFill>
                  <a:schemeClr val="accent1"/>
                </a:solidFill>
                <a:uFill>
                  <a:solidFill>
                    <a:schemeClr val="accent3"/>
                  </a:solidFill>
                </a:uFill>
              </a:rPr>
              <a:t>Is Mary allowed to do that?</a:t>
            </a:r>
          </a:p>
        </p:txBody>
      </p:sp>
      <p:sp>
        <p:nvSpPr>
          <p:cNvPr id="11" name="Title 4">
            <a:extLst>
              <a:ext uri="{FF2B5EF4-FFF2-40B4-BE49-F238E27FC236}">
                <a16:creationId xmlns:a16="http://schemas.microsoft.com/office/drawing/2014/main" id="{43CE0D6B-F5E7-BD4E-A5C0-CBC4BEA617C4}"/>
              </a:ext>
            </a:extLst>
          </p:cNvPr>
          <p:cNvSpPr txBox="1">
            <a:spLocks/>
          </p:cNvSpPr>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en-US" sz="2600" dirty="0"/>
              <a:t>Interacting with Health Care Professionals &amp; Government Officials</a:t>
            </a:r>
          </a:p>
        </p:txBody>
      </p:sp>
      <p:pic>
        <p:nvPicPr>
          <p:cNvPr id="14" name="Picture 13">
            <a:extLst>
              <a:ext uri="{FF2B5EF4-FFF2-40B4-BE49-F238E27FC236}">
                <a16:creationId xmlns:a16="http://schemas.microsoft.com/office/drawing/2014/main" id="{8BB654A4-8A86-6B42-A755-6CF4E26DDBD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120288" y="203596"/>
            <a:ext cx="544167" cy="544167"/>
          </a:xfrm>
          <a:prstGeom prst="rect">
            <a:avLst/>
          </a:prstGeom>
        </p:spPr>
      </p:pic>
    </p:spTree>
    <p:extLst>
      <p:ext uri="{BB962C8B-B14F-4D97-AF65-F5344CB8AC3E}">
        <p14:creationId xmlns:p14="http://schemas.microsoft.com/office/powerpoint/2010/main" val="40324279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A2C44AA8-93B2-5D44-9491-F0CE9E2D6310}"/>
              </a:ext>
            </a:extLst>
          </p:cNvPr>
          <p:cNvSpPr txBox="1"/>
          <p:nvPr/>
        </p:nvSpPr>
        <p:spPr>
          <a:xfrm>
            <a:off x="381000" y="285750"/>
            <a:ext cx="6324600" cy="276999"/>
          </a:xfrm>
          <a:prstGeom prst="rect">
            <a:avLst/>
          </a:prstGeom>
          <a:noFill/>
        </p:spPr>
        <p:txBody>
          <a:bodyPr wrap="square" rtlCol="0">
            <a:spAutoFit/>
          </a:bodyPr>
          <a:lstStyle/>
          <a:p>
            <a:r>
              <a:rPr lang="en-US" sz="1200" b="1" dirty="0">
                <a:solidFill>
                  <a:schemeClr val="accent4"/>
                </a:solidFill>
              </a:rPr>
              <a:t>INSERT COMPANY NAME / EVENT / TITLE / LOGO</a:t>
            </a:r>
            <a:endParaRPr lang="en-US" sz="1200" dirty="0">
              <a:solidFill>
                <a:schemeClr val="accent4"/>
              </a:solidFill>
            </a:endParaRPr>
          </a:p>
        </p:txBody>
      </p:sp>
      <p:sp>
        <p:nvSpPr>
          <p:cNvPr id="12" name="TextBox 11">
            <a:extLst>
              <a:ext uri="{FF2B5EF4-FFF2-40B4-BE49-F238E27FC236}">
                <a16:creationId xmlns:a16="http://schemas.microsoft.com/office/drawing/2014/main" id="{5DF2435E-392C-B247-8A85-D8BE09DC23F0}"/>
              </a:ext>
            </a:extLst>
          </p:cNvPr>
          <p:cNvSpPr txBox="1"/>
          <p:nvPr/>
        </p:nvSpPr>
        <p:spPr>
          <a:xfrm>
            <a:off x="381769" y="1870829"/>
            <a:ext cx="4342631" cy="3139321"/>
          </a:xfrm>
          <a:prstGeom prst="rect">
            <a:avLst/>
          </a:prstGeom>
          <a:noFill/>
        </p:spPr>
        <p:txBody>
          <a:bodyPr wrap="square" rtlCol="0">
            <a:noAutofit/>
          </a:bodyPr>
          <a:lstStyle/>
          <a:p>
            <a:pPr>
              <a:spcAft>
                <a:spcPts val="400"/>
              </a:spcAft>
            </a:pPr>
            <a:r>
              <a:rPr lang="en-US" sz="2100" b="1" dirty="0">
                <a:solidFill>
                  <a:schemeClr val="accent2"/>
                </a:solidFill>
              </a:rPr>
              <a:t>Concert Tickets: Part 2</a:t>
            </a:r>
          </a:p>
          <a:p>
            <a:pPr>
              <a:spcAft>
                <a:spcPts val="400"/>
              </a:spcAft>
            </a:pPr>
            <a:r>
              <a:rPr lang="en-US" sz="1800" dirty="0">
                <a:solidFill>
                  <a:schemeClr val="bg1">
                    <a:lumMod val="10000"/>
                  </a:schemeClr>
                </a:solidFill>
                <a:latin typeface="Arial" panose="020B0604020202020204" pitchFamily="34" charset="0"/>
                <a:cs typeface="Arial" panose="020B0604020202020204" pitchFamily="34" charset="0"/>
              </a:rPr>
              <a:t>Mary wants to offer a gift to the team of nurses at the hospital where she has business.</a:t>
            </a:r>
          </a:p>
          <a:p>
            <a:pPr>
              <a:spcAft>
                <a:spcPts val="1000"/>
              </a:spcAft>
            </a:pPr>
            <a:r>
              <a:rPr lang="en-US" sz="1800" dirty="0">
                <a:solidFill>
                  <a:schemeClr val="bg1">
                    <a:lumMod val="10000"/>
                  </a:schemeClr>
                </a:solidFill>
                <a:latin typeface="Arial" panose="020B0604020202020204" pitchFamily="34" charset="0"/>
                <a:cs typeface="Arial" panose="020B0604020202020204" pitchFamily="34" charset="0"/>
              </a:rPr>
              <a:t>She decides to give everyone a “modest” ticket for a concert that costs only USD 60 per person. </a:t>
            </a:r>
          </a:p>
          <a:p>
            <a:pPr>
              <a:spcAft>
                <a:spcPts val="400"/>
              </a:spcAft>
            </a:pPr>
            <a:r>
              <a:rPr lang="en-US" sz="1800" b="1" u="sng" dirty="0">
                <a:solidFill>
                  <a:schemeClr val="accent1"/>
                </a:solidFill>
                <a:uFill>
                  <a:solidFill>
                    <a:schemeClr val="accent3"/>
                  </a:solidFill>
                </a:uFill>
              </a:rPr>
              <a:t>Question: </a:t>
            </a:r>
            <a:r>
              <a:rPr lang="en-US" sz="1800" u="sng" dirty="0">
                <a:solidFill>
                  <a:schemeClr val="accent1"/>
                </a:solidFill>
                <a:uFill>
                  <a:solidFill>
                    <a:schemeClr val="accent3"/>
                  </a:solidFill>
                </a:uFill>
              </a:rPr>
              <a:t>Is Mary allowed to do that?</a:t>
            </a:r>
          </a:p>
        </p:txBody>
      </p:sp>
      <p:sp>
        <p:nvSpPr>
          <p:cNvPr id="11" name="Title 4">
            <a:extLst>
              <a:ext uri="{FF2B5EF4-FFF2-40B4-BE49-F238E27FC236}">
                <a16:creationId xmlns:a16="http://schemas.microsoft.com/office/drawing/2014/main" id="{43CE0D6B-F5E7-BD4E-A5C0-CBC4BEA617C4}"/>
              </a:ext>
            </a:extLst>
          </p:cNvPr>
          <p:cNvSpPr txBox="1">
            <a:spLocks/>
          </p:cNvSpPr>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en-US" sz="2600" dirty="0"/>
              <a:t>Interacting with Health Care Professionals &amp; Government Officials</a:t>
            </a:r>
          </a:p>
        </p:txBody>
      </p:sp>
      <p:pic>
        <p:nvPicPr>
          <p:cNvPr id="14" name="Picture 13">
            <a:extLst>
              <a:ext uri="{FF2B5EF4-FFF2-40B4-BE49-F238E27FC236}">
                <a16:creationId xmlns:a16="http://schemas.microsoft.com/office/drawing/2014/main" id="{8BB654A4-8A86-6B42-A755-6CF4E26DDBD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120288" y="203596"/>
            <a:ext cx="544167" cy="544167"/>
          </a:xfrm>
          <a:prstGeom prst="rect">
            <a:avLst/>
          </a:prstGeom>
        </p:spPr>
      </p:pic>
      <p:sp>
        <p:nvSpPr>
          <p:cNvPr id="8" name="Rectangle 7">
            <a:extLst>
              <a:ext uri="{FF2B5EF4-FFF2-40B4-BE49-F238E27FC236}">
                <a16:creationId xmlns:a16="http://schemas.microsoft.com/office/drawing/2014/main" id="{58574E3F-46A0-D94C-97EA-680844B36AE5}"/>
              </a:ext>
            </a:extLst>
          </p:cNvPr>
          <p:cNvSpPr/>
          <p:nvPr/>
        </p:nvSpPr>
        <p:spPr>
          <a:xfrm>
            <a:off x="5334000" y="1915616"/>
            <a:ext cx="3428230" cy="3018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dirty="0">
              <a:solidFill>
                <a:srgbClr val="A4EDF5"/>
              </a:solidFill>
            </a:endParaRPr>
          </a:p>
        </p:txBody>
      </p:sp>
      <p:sp>
        <p:nvSpPr>
          <p:cNvPr id="10" name="TextBox 9">
            <a:extLst>
              <a:ext uri="{FF2B5EF4-FFF2-40B4-BE49-F238E27FC236}">
                <a16:creationId xmlns:a16="http://schemas.microsoft.com/office/drawing/2014/main" id="{8E0903D5-212F-4B43-90F7-156DC654C2FD}"/>
              </a:ext>
            </a:extLst>
          </p:cNvPr>
          <p:cNvSpPr txBox="1"/>
          <p:nvPr/>
        </p:nvSpPr>
        <p:spPr>
          <a:xfrm>
            <a:off x="5600701" y="2147827"/>
            <a:ext cx="2971800" cy="2554545"/>
          </a:xfrm>
          <a:prstGeom prst="rect">
            <a:avLst/>
          </a:prstGeom>
          <a:noFill/>
        </p:spPr>
        <p:txBody>
          <a:bodyPr wrap="square" rtlCol="0">
            <a:spAutoFit/>
          </a:bodyPr>
          <a:lstStyle/>
          <a:p>
            <a:pPr>
              <a:spcAft>
                <a:spcPts val="500"/>
              </a:spcAft>
            </a:pPr>
            <a:r>
              <a:rPr lang="en-US" sz="1600" dirty="0">
                <a:solidFill>
                  <a:srgbClr val="FFFFFF"/>
                </a:solidFill>
              </a:rPr>
              <a:t>No. Only items that have a genuine educational function or benefit patients, such as textbooks, if </a:t>
            </a:r>
            <a:r>
              <a:rPr lang="en-US" sz="1600" i="1" dirty="0">
                <a:solidFill>
                  <a:srgbClr val="FFFFFF"/>
                </a:solidFill>
                <a:latin typeface="Arial" panose="020B0604020202020204" pitchFamily="34" charset="0"/>
                <a:cs typeface="Arial" panose="020B0604020202020204" pitchFamily="34" charset="0"/>
              </a:rPr>
              <a:t>modest</a:t>
            </a:r>
            <a:r>
              <a:rPr lang="en-US" sz="1600" dirty="0">
                <a:solidFill>
                  <a:srgbClr val="FFFFFF"/>
                </a:solidFill>
              </a:rPr>
              <a:t> in value and in accordance with local laws are allowed. It is important to ensure it is not and will not be perceived by others to be a potential means of corrupt influence.</a:t>
            </a:r>
          </a:p>
        </p:txBody>
      </p:sp>
    </p:spTree>
    <p:extLst>
      <p:ext uri="{BB962C8B-B14F-4D97-AF65-F5344CB8AC3E}">
        <p14:creationId xmlns:p14="http://schemas.microsoft.com/office/powerpoint/2010/main" val="8937514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A2C44AA8-93B2-5D44-9491-F0CE9E2D6310}"/>
              </a:ext>
            </a:extLst>
          </p:cNvPr>
          <p:cNvSpPr txBox="1"/>
          <p:nvPr/>
        </p:nvSpPr>
        <p:spPr>
          <a:xfrm>
            <a:off x="381000" y="285750"/>
            <a:ext cx="6324600" cy="276999"/>
          </a:xfrm>
          <a:prstGeom prst="rect">
            <a:avLst/>
          </a:prstGeom>
          <a:noFill/>
        </p:spPr>
        <p:txBody>
          <a:bodyPr wrap="square" rtlCol="0">
            <a:spAutoFit/>
          </a:bodyPr>
          <a:lstStyle/>
          <a:p>
            <a:r>
              <a:rPr lang="en-US" sz="1200" b="1" dirty="0">
                <a:solidFill>
                  <a:schemeClr val="accent4"/>
                </a:solidFill>
              </a:rPr>
              <a:t>INSERT COMPANY NAME / EVENT / TITLE / LOGO</a:t>
            </a:r>
            <a:endParaRPr lang="en-US" sz="1200" dirty="0">
              <a:solidFill>
                <a:schemeClr val="accent4"/>
              </a:solidFill>
            </a:endParaRPr>
          </a:p>
        </p:txBody>
      </p:sp>
      <p:sp>
        <p:nvSpPr>
          <p:cNvPr id="11" name="Title 4">
            <a:extLst>
              <a:ext uri="{FF2B5EF4-FFF2-40B4-BE49-F238E27FC236}">
                <a16:creationId xmlns:a16="http://schemas.microsoft.com/office/drawing/2014/main" id="{43CE0D6B-F5E7-BD4E-A5C0-CBC4BEA617C4}"/>
              </a:ext>
            </a:extLst>
          </p:cNvPr>
          <p:cNvSpPr txBox="1">
            <a:spLocks/>
          </p:cNvSpPr>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en-US" sz="2600" dirty="0"/>
              <a:t>Interacting with Health Care Professionals &amp; Government Officials</a:t>
            </a:r>
          </a:p>
        </p:txBody>
      </p:sp>
      <p:pic>
        <p:nvPicPr>
          <p:cNvPr id="14" name="Picture 13">
            <a:extLst>
              <a:ext uri="{FF2B5EF4-FFF2-40B4-BE49-F238E27FC236}">
                <a16:creationId xmlns:a16="http://schemas.microsoft.com/office/drawing/2014/main" id="{8BB654A4-8A86-6B42-A755-6CF4E26DDBD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120288" y="203596"/>
            <a:ext cx="544167" cy="544167"/>
          </a:xfrm>
          <a:prstGeom prst="rect">
            <a:avLst/>
          </a:prstGeom>
        </p:spPr>
      </p:pic>
      <p:pic>
        <p:nvPicPr>
          <p:cNvPr id="7" name="Picture 6">
            <a:extLst>
              <a:ext uri="{FF2B5EF4-FFF2-40B4-BE49-F238E27FC236}">
                <a16:creationId xmlns:a16="http://schemas.microsoft.com/office/drawing/2014/main" id="{4548BEBB-F1F0-5849-8E5E-A0C335B70533}"/>
              </a:ext>
            </a:extLst>
          </p:cNvPr>
          <p:cNvPicPr>
            <a:picLocks noChangeAspect="1"/>
          </p:cNvPicPr>
          <p:nvPr/>
        </p:nvPicPr>
        <p:blipFill rotWithShape="1">
          <a:blip r:embed="rId3">
            <a:alphaModFix amt="8000"/>
            <a:extLst>
              <a:ext uri="{28A0092B-C50C-407E-A947-70E740481C1C}">
                <a14:useLocalDpi xmlns:a14="http://schemas.microsoft.com/office/drawing/2010/main" val="0"/>
              </a:ext>
            </a:extLst>
          </a:blip>
          <a:srcRect t="272" r="21667" b="15145"/>
          <a:stretch/>
        </p:blipFill>
        <p:spPr>
          <a:xfrm>
            <a:off x="5029201" y="700393"/>
            <a:ext cx="4114800" cy="4443107"/>
          </a:xfrm>
          <a:prstGeom prst="rect">
            <a:avLst/>
          </a:prstGeom>
        </p:spPr>
      </p:pic>
      <p:sp>
        <p:nvSpPr>
          <p:cNvPr id="10" name="TextBox 9">
            <a:extLst>
              <a:ext uri="{FF2B5EF4-FFF2-40B4-BE49-F238E27FC236}">
                <a16:creationId xmlns:a16="http://schemas.microsoft.com/office/drawing/2014/main" id="{DDEFF0EA-0938-0B48-9C7F-7B611D0AC651}"/>
              </a:ext>
            </a:extLst>
          </p:cNvPr>
          <p:cNvSpPr txBox="1"/>
          <p:nvPr/>
        </p:nvSpPr>
        <p:spPr>
          <a:xfrm>
            <a:off x="381769" y="1870829"/>
            <a:ext cx="5561831" cy="2885405"/>
          </a:xfrm>
          <a:prstGeom prst="rect">
            <a:avLst/>
          </a:prstGeom>
          <a:noFill/>
        </p:spPr>
        <p:txBody>
          <a:bodyPr wrap="square" rtlCol="0">
            <a:noAutofit/>
          </a:bodyPr>
          <a:lstStyle/>
          <a:p>
            <a:pPr>
              <a:spcAft>
                <a:spcPts val="400"/>
              </a:spcAft>
            </a:pPr>
            <a:r>
              <a:rPr lang="en-US" sz="2100" b="1" dirty="0">
                <a:solidFill>
                  <a:schemeClr val="accent2"/>
                </a:solidFill>
              </a:rPr>
              <a:t>State Monument: Part 1</a:t>
            </a:r>
          </a:p>
          <a:p>
            <a:pPr>
              <a:spcAft>
                <a:spcPts val="400"/>
              </a:spcAft>
            </a:pPr>
            <a:r>
              <a:rPr lang="en-US" sz="1500" dirty="0">
                <a:solidFill>
                  <a:schemeClr val="bg1">
                    <a:lumMod val="10000"/>
                  </a:schemeClr>
                </a:solidFill>
                <a:latin typeface="Arial" panose="020B0604020202020204" pitchFamily="34" charset="0"/>
                <a:cs typeface="Arial" panose="020B0604020202020204" pitchFamily="34" charset="0"/>
              </a:rPr>
              <a:t>The sister of an employee of the Ministry of Health sits on the Board of Directors of a charitable organization that donates various funds to philanthropic purposes throughout the country.</a:t>
            </a:r>
          </a:p>
          <a:p>
            <a:pPr>
              <a:spcAft>
                <a:spcPts val="1000"/>
              </a:spcAft>
            </a:pPr>
            <a:r>
              <a:rPr lang="en-US" sz="1500" dirty="0">
                <a:solidFill>
                  <a:schemeClr val="bg1">
                    <a:lumMod val="10000"/>
                  </a:schemeClr>
                </a:solidFill>
                <a:latin typeface="Arial" panose="020B0604020202020204" pitchFamily="34" charset="0"/>
                <a:cs typeface="Arial" panose="020B0604020202020204" pitchFamily="34" charset="0"/>
              </a:rPr>
              <a:t>The organization requested a USD 10,000 donation from your company for the refurbishment of a state monument, in exchange for a private dinner meeting with the Ministry of Health.</a:t>
            </a:r>
          </a:p>
          <a:p>
            <a:pPr>
              <a:spcAft>
                <a:spcPts val="400"/>
              </a:spcAft>
            </a:pPr>
            <a:r>
              <a:rPr lang="en-US" sz="1500" b="1" u="sng" dirty="0">
                <a:solidFill>
                  <a:schemeClr val="accent1"/>
                </a:solidFill>
                <a:uFill>
                  <a:solidFill>
                    <a:schemeClr val="accent3"/>
                  </a:solidFill>
                </a:uFill>
              </a:rPr>
              <a:t>Question: </a:t>
            </a:r>
            <a:r>
              <a:rPr lang="en-US" sz="1500" u="sng" dirty="0">
                <a:solidFill>
                  <a:schemeClr val="accent1"/>
                </a:solidFill>
                <a:uFill>
                  <a:solidFill>
                    <a:schemeClr val="accent3"/>
                  </a:solidFill>
                </a:uFill>
              </a:rPr>
              <a:t>Should you make a contribution to </a:t>
            </a:r>
            <a:br>
              <a:rPr lang="en-US" sz="1500" u="sng" dirty="0">
                <a:solidFill>
                  <a:schemeClr val="accent1"/>
                </a:solidFill>
                <a:uFill>
                  <a:solidFill>
                    <a:schemeClr val="accent3"/>
                  </a:solidFill>
                </a:uFill>
              </a:rPr>
            </a:br>
            <a:r>
              <a:rPr lang="en-US" sz="1500" u="sng" dirty="0">
                <a:solidFill>
                  <a:schemeClr val="accent1"/>
                </a:solidFill>
                <a:uFill>
                  <a:solidFill>
                    <a:schemeClr val="accent3"/>
                  </a:solidFill>
                </a:uFill>
              </a:rPr>
              <a:t>the organization?</a:t>
            </a:r>
          </a:p>
        </p:txBody>
      </p:sp>
    </p:spTree>
    <p:extLst>
      <p:ext uri="{BB962C8B-B14F-4D97-AF65-F5344CB8AC3E}">
        <p14:creationId xmlns:p14="http://schemas.microsoft.com/office/powerpoint/2010/main" val="42693987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A2C44AA8-93B2-5D44-9491-F0CE9E2D6310}"/>
              </a:ext>
            </a:extLst>
          </p:cNvPr>
          <p:cNvSpPr txBox="1"/>
          <p:nvPr/>
        </p:nvSpPr>
        <p:spPr>
          <a:xfrm>
            <a:off x="381000" y="285750"/>
            <a:ext cx="6324600" cy="276999"/>
          </a:xfrm>
          <a:prstGeom prst="rect">
            <a:avLst/>
          </a:prstGeom>
          <a:noFill/>
        </p:spPr>
        <p:txBody>
          <a:bodyPr wrap="square" rtlCol="0">
            <a:spAutoFit/>
          </a:bodyPr>
          <a:lstStyle/>
          <a:p>
            <a:r>
              <a:rPr lang="en-US" sz="1200" b="1" dirty="0">
                <a:solidFill>
                  <a:schemeClr val="accent4"/>
                </a:solidFill>
              </a:rPr>
              <a:t>INSERT COMPANY NAME / EVENT / TITLE / LOGO</a:t>
            </a:r>
            <a:endParaRPr lang="en-US" sz="1200" dirty="0">
              <a:solidFill>
                <a:schemeClr val="accent4"/>
              </a:solidFill>
            </a:endParaRPr>
          </a:p>
        </p:txBody>
      </p:sp>
      <p:sp>
        <p:nvSpPr>
          <p:cNvPr id="11" name="Title 4">
            <a:extLst>
              <a:ext uri="{FF2B5EF4-FFF2-40B4-BE49-F238E27FC236}">
                <a16:creationId xmlns:a16="http://schemas.microsoft.com/office/drawing/2014/main" id="{43CE0D6B-F5E7-BD4E-A5C0-CBC4BEA617C4}"/>
              </a:ext>
            </a:extLst>
          </p:cNvPr>
          <p:cNvSpPr txBox="1">
            <a:spLocks/>
          </p:cNvSpPr>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en-US" sz="2600" dirty="0"/>
              <a:t>Interacting with Health Care Professionals &amp; Government Officials</a:t>
            </a:r>
          </a:p>
        </p:txBody>
      </p:sp>
      <p:pic>
        <p:nvPicPr>
          <p:cNvPr id="14" name="Picture 13">
            <a:extLst>
              <a:ext uri="{FF2B5EF4-FFF2-40B4-BE49-F238E27FC236}">
                <a16:creationId xmlns:a16="http://schemas.microsoft.com/office/drawing/2014/main" id="{8BB654A4-8A86-6B42-A755-6CF4E26DDBD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120288" y="203596"/>
            <a:ext cx="544167" cy="544167"/>
          </a:xfrm>
          <a:prstGeom prst="rect">
            <a:avLst/>
          </a:prstGeom>
        </p:spPr>
      </p:pic>
      <p:sp>
        <p:nvSpPr>
          <p:cNvPr id="10" name="TextBox 9">
            <a:extLst>
              <a:ext uri="{FF2B5EF4-FFF2-40B4-BE49-F238E27FC236}">
                <a16:creationId xmlns:a16="http://schemas.microsoft.com/office/drawing/2014/main" id="{DDEFF0EA-0938-0B48-9C7F-7B611D0AC651}"/>
              </a:ext>
            </a:extLst>
          </p:cNvPr>
          <p:cNvSpPr txBox="1"/>
          <p:nvPr/>
        </p:nvSpPr>
        <p:spPr>
          <a:xfrm>
            <a:off x="381769" y="1870829"/>
            <a:ext cx="5561831" cy="2885405"/>
          </a:xfrm>
          <a:prstGeom prst="rect">
            <a:avLst/>
          </a:prstGeom>
          <a:noFill/>
        </p:spPr>
        <p:txBody>
          <a:bodyPr wrap="square" rtlCol="0">
            <a:noAutofit/>
          </a:bodyPr>
          <a:lstStyle/>
          <a:p>
            <a:pPr>
              <a:spcAft>
                <a:spcPts val="400"/>
              </a:spcAft>
            </a:pPr>
            <a:r>
              <a:rPr lang="en-US" sz="2100" b="1" dirty="0">
                <a:solidFill>
                  <a:schemeClr val="accent2"/>
                </a:solidFill>
              </a:rPr>
              <a:t>State Monument: Part 2</a:t>
            </a:r>
          </a:p>
          <a:p>
            <a:pPr>
              <a:spcAft>
                <a:spcPts val="400"/>
              </a:spcAft>
            </a:pPr>
            <a:r>
              <a:rPr lang="en-US" sz="1500" dirty="0">
                <a:solidFill>
                  <a:schemeClr val="bg1">
                    <a:lumMod val="10000"/>
                  </a:schemeClr>
                </a:solidFill>
                <a:latin typeface="Arial" panose="020B0604020202020204" pitchFamily="34" charset="0"/>
                <a:cs typeface="Arial" panose="020B0604020202020204" pitchFamily="34" charset="0"/>
              </a:rPr>
              <a:t>The sister of an employee of the Ministry of Health sits on the Board of Directors of a charitable organization that donates various funds to philanthropic purposes throughout the country.</a:t>
            </a:r>
          </a:p>
          <a:p>
            <a:pPr>
              <a:spcAft>
                <a:spcPts val="1000"/>
              </a:spcAft>
            </a:pPr>
            <a:r>
              <a:rPr lang="en-US" sz="1500" dirty="0">
                <a:solidFill>
                  <a:schemeClr val="bg1">
                    <a:lumMod val="10000"/>
                  </a:schemeClr>
                </a:solidFill>
                <a:latin typeface="Arial" panose="020B0604020202020204" pitchFamily="34" charset="0"/>
                <a:cs typeface="Arial" panose="020B0604020202020204" pitchFamily="34" charset="0"/>
              </a:rPr>
              <a:t>The organization requested a USD 10,000 donation from your company for the refurbishment of a state monument, in exchange for a private dinner meeting with the Ministry of Health.</a:t>
            </a:r>
          </a:p>
          <a:p>
            <a:pPr>
              <a:spcAft>
                <a:spcPts val="400"/>
              </a:spcAft>
            </a:pPr>
            <a:r>
              <a:rPr lang="en-US" sz="1500" b="1" u="sng" dirty="0">
                <a:solidFill>
                  <a:schemeClr val="accent1"/>
                </a:solidFill>
                <a:uFill>
                  <a:solidFill>
                    <a:schemeClr val="accent3"/>
                  </a:solidFill>
                </a:uFill>
              </a:rPr>
              <a:t>Question: </a:t>
            </a:r>
            <a:r>
              <a:rPr lang="en-US" sz="1500" u="sng" dirty="0">
                <a:solidFill>
                  <a:schemeClr val="accent1"/>
                </a:solidFill>
                <a:uFill>
                  <a:solidFill>
                    <a:schemeClr val="accent3"/>
                  </a:solidFill>
                </a:uFill>
              </a:rPr>
              <a:t>Should you make a contribution to </a:t>
            </a:r>
            <a:br>
              <a:rPr lang="en-US" sz="1500" u="sng" dirty="0">
                <a:solidFill>
                  <a:schemeClr val="accent1"/>
                </a:solidFill>
                <a:uFill>
                  <a:solidFill>
                    <a:schemeClr val="accent3"/>
                  </a:solidFill>
                </a:uFill>
              </a:rPr>
            </a:br>
            <a:r>
              <a:rPr lang="en-US" sz="1500" u="sng" dirty="0">
                <a:solidFill>
                  <a:schemeClr val="accent1"/>
                </a:solidFill>
                <a:uFill>
                  <a:solidFill>
                    <a:schemeClr val="accent3"/>
                  </a:solidFill>
                </a:uFill>
              </a:rPr>
              <a:t>the organization?</a:t>
            </a:r>
          </a:p>
        </p:txBody>
      </p:sp>
      <p:sp>
        <p:nvSpPr>
          <p:cNvPr id="12" name="Rectangle 11">
            <a:extLst>
              <a:ext uri="{FF2B5EF4-FFF2-40B4-BE49-F238E27FC236}">
                <a16:creationId xmlns:a16="http://schemas.microsoft.com/office/drawing/2014/main" id="{1FD3CBA2-9CA8-CE49-A81E-19E145570045}"/>
              </a:ext>
            </a:extLst>
          </p:cNvPr>
          <p:cNvSpPr/>
          <p:nvPr/>
        </p:nvSpPr>
        <p:spPr>
          <a:xfrm>
            <a:off x="6096000" y="1915616"/>
            <a:ext cx="2666230" cy="3018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dirty="0">
              <a:solidFill>
                <a:srgbClr val="A4EDF5"/>
              </a:solidFill>
            </a:endParaRPr>
          </a:p>
        </p:txBody>
      </p:sp>
      <p:sp>
        <p:nvSpPr>
          <p:cNvPr id="13" name="TextBox 12">
            <a:extLst>
              <a:ext uri="{FF2B5EF4-FFF2-40B4-BE49-F238E27FC236}">
                <a16:creationId xmlns:a16="http://schemas.microsoft.com/office/drawing/2014/main" id="{B329D059-9034-1C40-86F3-AEB14B4A9F15}"/>
              </a:ext>
            </a:extLst>
          </p:cNvPr>
          <p:cNvSpPr txBox="1"/>
          <p:nvPr/>
        </p:nvSpPr>
        <p:spPr>
          <a:xfrm>
            <a:off x="6314204" y="2124744"/>
            <a:ext cx="2229821" cy="2631490"/>
          </a:xfrm>
          <a:prstGeom prst="rect">
            <a:avLst/>
          </a:prstGeom>
          <a:noFill/>
        </p:spPr>
        <p:txBody>
          <a:bodyPr wrap="square" rtlCol="0">
            <a:spAutoFit/>
          </a:bodyPr>
          <a:lstStyle/>
          <a:p>
            <a:pPr>
              <a:spcAft>
                <a:spcPts val="500"/>
              </a:spcAft>
            </a:pPr>
            <a:r>
              <a:rPr lang="en-US" sz="1500" dirty="0">
                <a:solidFill>
                  <a:srgbClr val="FFFFFF"/>
                </a:solidFill>
              </a:rPr>
              <a:t>No. Charitable donations should never be given in exchange for undue influences. Remember, that the anti-corruption laws prohibitions also extend in some instances to the spouses and family members of Government Officials.</a:t>
            </a:r>
          </a:p>
        </p:txBody>
      </p:sp>
    </p:spTree>
    <p:extLst>
      <p:ext uri="{BB962C8B-B14F-4D97-AF65-F5344CB8AC3E}">
        <p14:creationId xmlns:p14="http://schemas.microsoft.com/office/powerpoint/2010/main" val="30067091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A2C44AA8-93B2-5D44-9491-F0CE9E2D6310}"/>
              </a:ext>
            </a:extLst>
          </p:cNvPr>
          <p:cNvSpPr txBox="1"/>
          <p:nvPr/>
        </p:nvSpPr>
        <p:spPr>
          <a:xfrm>
            <a:off x="381000" y="285750"/>
            <a:ext cx="6324600" cy="276999"/>
          </a:xfrm>
          <a:prstGeom prst="rect">
            <a:avLst/>
          </a:prstGeom>
          <a:noFill/>
        </p:spPr>
        <p:txBody>
          <a:bodyPr wrap="square" rtlCol="0">
            <a:spAutoFit/>
          </a:bodyPr>
          <a:lstStyle/>
          <a:p>
            <a:r>
              <a:rPr lang="en-US" sz="1200" b="1" dirty="0">
                <a:solidFill>
                  <a:schemeClr val="accent4"/>
                </a:solidFill>
              </a:rPr>
              <a:t>INSERT COMPANY NAME / EVENT / TITLE / LOGO</a:t>
            </a:r>
            <a:endParaRPr lang="en-US" sz="1200" dirty="0">
              <a:solidFill>
                <a:schemeClr val="accent4"/>
              </a:solidFill>
            </a:endParaRPr>
          </a:p>
        </p:txBody>
      </p:sp>
      <p:sp>
        <p:nvSpPr>
          <p:cNvPr id="12" name="TextBox 11">
            <a:extLst>
              <a:ext uri="{FF2B5EF4-FFF2-40B4-BE49-F238E27FC236}">
                <a16:creationId xmlns:a16="http://schemas.microsoft.com/office/drawing/2014/main" id="{5DF2435E-392C-B247-8A85-D8BE09DC23F0}"/>
              </a:ext>
            </a:extLst>
          </p:cNvPr>
          <p:cNvSpPr txBox="1"/>
          <p:nvPr/>
        </p:nvSpPr>
        <p:spPr>
          <a:xfrm>
            <a:off x="381769" y="1870829"/>
            <a:ext cx="5333231" cy="3139321"/>
          </a:xfrm>
          <a:prstGeom prst="rect">
            <a:avLst/>
          </a:prstGeom>
          <a:noFill/>
        </p:spPr>
        <p:txBody>
          <a:bodyPr wrap="square" rtlCol="0">
            <a:noAutofit/>
          </a:bodyPr>
          <a:lstStyle/>
          <a:p>
            <a:pPr>
              <a:spcAft>
                <a:spcPts val="400"/>
              </a:spcAft>
            </a:pPr>
            <a:r>
              <a:rPr lang="en-US" sz="2100" b="1" dirty="0">
                <a:solidFill>
                  <a:schemeClr val="accent2"/>
                </a:solidFill>
              </a:rPr>
              <a:t>Free Samples: Part 1</a:t>
            </a:r>
          </a:p>
          <a:p>
            <a:pPr>
              <a:spcAft>
                <a:spcPts val="400"/>
              </a:spcAft>
            </a:pPr>
            <a:r>
              <a:rPr lang="en-US" sz="1300" dirty="0">
                <a:solidFill>
                  <a:schemeClr val="bg1">
                    <a:lumMod val="10000"/>
                  </a:schemeClr>
                </a:solidFill>
                <a:latin typeface="Arial" panose="020B0604020202020204" pitchFamily="34" charset="0"/>
                <a:cs typeface="Arial" panose="020B0604020202020204" pitchFamily="34" charset="0"/>
              </a:rPr>
              <a:t>You’ve just met the Director of Purchasing of Mother &amp; Life Prenatal Center. The meeting went well and the Director told you that there was a special government project to open ten prenatal centers across the country.</a:t>
            </a:r>
          </a:p>
          <a:p>
            <a:pPr>
              <a:spcAft>
                <a:spcPts val="400"/>
              </a:spcAft>
            </a:pPr>
            <a:r>
              <a:rPr lang="en-US" sz="1300" dirty="0">
                <a:solidFill>
                  <a:schemeClr val="bg1">
                    <a:lumMod val="10000"/>
                  </a:schemeClr>
                </a:solidFill>
                <a:latin typeface="Arial" panose="020B0604020202020204" pitchFamily="34" charset="0"/>
                <a:cs typeface="Arial" panose="020B0604020202020204" pitchFamily="34" charset="0"/>
              </a:rPr>
              <a:t>The director along with his team is looking to appoint several experienced companies to supply medical and surgical equipment and consumables. He asked you to provide him with product samples (the value is approximately USD 3,000).You agreed and rushed back.</a:t>
            </a:r>
          </a:p>
          <a:p>
            <a:pPr>
              <a:spcAft>
                <a:spcPts val="1000"/>
              </a:spcAft>
            </a:pPr>
            <a:r>
              <a:rPr lang="en-US" sz="1300" dirty="0">
                <a:solidFill>
                  <a:schemeClr val="bg1">
                    <a:lumMod val="10000"/>
                  </a:schemeClr>
                </a:solidFill>
                <a:latin typeface="Arial" panose="020B0604020202020204" pitchFamily="34" charset="0"/>
                <a:cs typeface="Arial" panose="020B0604020202020204" pitchFamily="34" charset="0"/>
              </a:rPr>
              <a:t>The finance team in your company tells you that the free samples have individual prices ranging from USD 200 to USD 500.</a:t>
            </a:r>
          </a:p>
          <a:p>
            <a:pPr>
              <a:spcAft>
                <a:spcPts val="400"/>
              </a:spcAft>
            </a:pPr>
            <a:r>
              <a:rPr lang="en-US" sz="1300" b="1" u="sng" dirty="0">
                <a:solidFill>
                  <a:schemeClr val="accent1"/>
                </a:solidFill>
                <a:uFill>
                  <a:solidFill>
                    <a:schemeClr val="accent3"/>
                  </a:solidFill>
                </a:uFill>
              </a:rPr>
              <a:t>Question: </a:t>
            </a:r>
            <a:r>
              <a:rPr lang="en-US" sz="1300" u="sng" dirty="0">
                <a:solidFill>
                  <a:schemeClr val="accent1"/>
                </a:solidFill>
                <a:uFill>
                  <a:solidFill>
                    <a:schemeClr val="accent3"/>
                  </a:solidFill>
                </a:uFill>
              </a:rPr>
              <a:t>Is it correct to proceed with this request?</a:t>
            </a:r>
          </a:p>
        </p:txBody>
      </p:sp>
      <p:sp>
        <p:nvSpPr>
          <p:cNvPr id="11" name="Title 4">
            <a:extLst>
              <a:ext uri="{FF2B5EF4-FFF2-40B4-BE49-F238E27FC236}">
                <a16:creationId xmlns:a16="http://schemas.microsoft.com/office/drawing/2014/main" id="{43CE0D6B-F5E7-BD4E-A5C0-CBC4BEA617C4}"/>
              </a:ext>
            </a:extLst>
          </p:cNvPr>
          <p:cNvSpPr txBox="1">
            <a:spLocks/>
          </p:cNvSpPr>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en-US" sz="2600" dirty="0"/>
              <a:t>Interacting with Health Care Professionals &amp; Government Officials</a:t>
            </a:r>
          </a:p>
        </p:txBody>
      </p:sp>
      <p:pic>
        <p:nvPicPr>
          <p:cNvPr id="14" name="Picture 13">
            <a:extLst>
              <a:ext uri="{FF2B5EF4-FFF2-40B4-BE49-F238E27FC236}">
                <a16:creationId xmlns:a16="http://schemas.microsoft.com/office/drawing/2014/main" id="{8BB654A4-8A86-6B42-A755-6CF4E26DDBD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120288" y="203596"/>
            <a:ext cx="544167" cy="544167"/>
          </a:xfrm>
          <a:prstGeom prst="rect">
            <a:avLst/>
          </a:prstGeom>
        </p:spPr>
      </p:pic>
      <p:pic>
        <p:nvPicPr>
          <p:cNvPr id="13" name="Picture 12">
            <a:extLst>
              <a:ext uri="{FF2B5EF4-FFF2-40B4-BE49-F238E27FC236}">
                <a16:creationId xmlns:a16="http://schemas.microsoft.com/office/drawing/2014/main" id="{77076333-E1FE-DE42-9425-818E707229FE}"/>
              </a:ext>
            </a:extLst>
          </p:cNvPr>
          <p:cNvPicPr>
            <a:picLocks noChangeAspect="1"/>
          </p:cNvPicPr>
          <p:nvPr/>
        </p:nvPicPr>
        <p:blipFill rotWithShape="1">
          <a:blip r:embed="rId3">
            <a:alphaModFix amt="8000"/>
            <a:extLst>
              <a:ext uri="{28A0092B-C50C-407E-A947-70E740481C1C}">
                <a14:useLocalDpi xmlns:a14="http://schemas.microsoft.com/office/drawing/2010/main" val="0"/>
              </a:ext>
            </a:extLst>
          </a:blip>
          <a:srcRect t="272" r="21667" b="15145"/>
          <a:stretch/>
        </p:blipFill>
        <p:spPr>
          <a:xfrm>
            <a:off x="5029201" y="700393"/>
            <a:ext cx="4114800" cy="4443107"/>
          </a:xfrm>
          <a:prstGeom prst="rect">
            <a:avLst/>
          </a:prstGeom>
        </p:spPr>
      </p:pic>
    </p:spTree>
    <p:extLst>
      <p:ext uri="{BB962C8B-B14F-4D97-AF65-F5344CB8AC3E}">
        <p14:creationId xmlns:p14="http://schemas.microsoft.com/office/powerpoint/2010/main" val="27113094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A2C44AA8-93B2-5D44-9491-F0CE9E2D6310}"/>
              </a:ext>
            </a:extLst>
          </p:cNvPr>
          <p:cNvSpPr txBox="1"/>
          <p:nvPr/>
        </p:nvSpPr>
        <p:spPr>
          <a:xfrm>
            <a:off x="381000" y="285750"/>
            <a:ext cx="6324600" cy="276999"/>
          </a:xfrm>
          <a:prstGeom prst="rect">
            <a:avLst/>
          </a:prstGeom>
          <a:noFill/>
        </p:spPr>
        <p:txBody>
          <a:bodyPr wrap="square" rtlCol="0">
            <a:spAutoFit/>
          </a:bodyPr>
          <a:lstStyle/>
          <a:p>
            <a:r>
              <a:rPr lang="en-US" sz="1200" b="1" dirty="0">
                <a:solidFill>
                  <a:schemeClr val="accent4"/>
                </a:solidFill>
              </a:rPr>
              <a:t>INSERT COMPANY NAME / EVENT / TITLE / LOGO</a:t>
            </a:r>
            <a:endParaRPr lang="en-US" sz="1200" dirty="0">
              <a:solidFill>
                <a:schemeClr val="accent4"/>
              </a:solidFill>
            </a:endParaRPr>
          </a:p>
        </p:txBody>
      </p:sp>
      <p:sp>
        <p:nvSpPr>
          <p:cNvPr id="12" name="TextBox 11">
            <a:extLst>
              <a:ext uri="{FF2B5EF4-FFF2-40B4-BE49-F238E27FC236}">
                <a16:creationId xmlns:a16="http://schemas.microsoft.com/office/drawing/2014/main" id="{5DF2435E-392C-B247-8A85-D8BE09DC23F0}"/>
              </a:ext>
            </a:extLst>
          </p:cNvPr>
          <p:cNvSpPr txBox="1"/>
          <p:nvPr/>
        </p:nvSpPr>
        <p:spPr>
          <a:xfrm>
            <a:off x="381769" y="1870829"/>
            <a:ext cx="5333231" cy="3139321"/>
          </a:xfrm>
          <a:prstGeom prst="rect">
            <a:avLst/>
          </a:prstGeom>
          <a:noFill/>
        </p:spPr>
        <p:txBody>
          <a:bodyPr wrap="square" rtlCol="0">
            <a:noAutofit/>
          </a:bodyPr>
          <a:lstStyle/>
          <a:p>
            <a:pPr>
              <a:spcAft>
                <a:spcPts val="400"/>
              </a:spcAft>
            </a:pPr>
            <a:r>
              <a:rPr lang="en-US" sz="2100" b="1" dirty="0">
                <a:solidFill>
                  <a:schemeClr val="accent2"/>
                </a:solidFill>
              </a:rPr>
              <a:t>Free Samples: Part 2</a:t>
            </a:r>
          </a:p>
          <a:p>
            <a:pPr>
              <a:spcAft>
                <a:spcPts val="400"/>
              </a:spcAft>
            </a:pPr>
            <a:r>
              <a:rPr lang="en-US" sz="1300" dirty="0">
                <a:solidFill>
                  <a:schemeClr val="bg1">
                    <a:lumMod val="10000"/>
                  </a:schemeClr>
                </a:solidFill>
                <a:latin typeface="Arial" panose="020B0604020202020204" pitchFamily="34" charset="0"/>
                <a:cs typeface="Arial" panose="020B0604020202020204" pitchFamily="34" charset="0"/>
              </a:rPr>
              <a:t>You’ve just met the Director of Purchasing of Mother &amp; Life Prenatal Center. The meeting went well and the Director told you that there was a special government project to open ten prenatal centers across the country.</a:t>
            </a:r>
          </a:p>
          <a:p>
            <a:pPr>
              <a:spcAft>
                <a:spcPts val="400"/>
              </a:spcAft>
            </a:pPr>
            <a:r>
              <a:rPr lang="en-US" sz="1300" dirty="0">
                <a:solidFill>
                  <a:schemeClr val="bg1">
                    <a:lumMod val="10000"/>
                  </a:schemeClr>
                </a:solidFill>
                <a:latin typeface="Arial" panose="020B0604020202020204" pitchFamily="34" charset="0"/>
                <a:cs typeface="Arial" panose="020B0604020202020204" pitchFamily="34" charset="0"/>
              </a:rPr>
              <a:t>The director along with his team is looking to appoint several experienced companies to supply medical and surgical equipment and consumables. He asked you to provide him with product samples (the value is approximately USD 3,000).You agreed and rushed back.</a:t>
            </a:r>
          </a:p>
          <a:p>
            <a:pPr>
              <a:spcAft>
                <a:spcPts val="1000"/>
              </a:spcAft>
            </a:pPr>
            <a:r>
              <a:rPr lang="en-US" sz="1300" dirty="0">
                <a:solidFill>
                  <a:schemeClr val="bg1">
                    <a:lumMod val="10000"/>
                  </a:schemeClr>
                </a:solidFill>
                <a:latin typeface="Arial" panose="020B0604020202020204" pitchFamily="34" charset="0"/>
                <a:cs typeface="Arial" panose="020B0604020202020204" pitchFamily="34" charset="0"/>
              </a:rPr>
              <a:t>The finance team in your company tells you that the free samples have individual prices ranging from USD 200 to USD 500.</a:t>
            </a:r>
          </a:p>
          <a:p>
            <a:pPr>
              <a:spcAft>
                <a:spcPts val="400"/>
              </a:spcAft>
            </a:pPr>
            <a:r>
              <a:rPr lang="en-US" sz="1300" b="1" u="sng" dirty="0">
                <a:solidFill>
                  <a:schemeClr val="accent1"/>
                </a:solidFill>
                <a:uFill>
                  <a:solidFill>
                    <a:schemeClr val="accent3"/>
                  </a:solidFill>
                </a:uFill>
              </a:rPr>
              <a:t>Question: </a:t>
            </a:r>
            <a:r>
              <a:rPr lang="en-US" sz="1300" u="sng" dirty="0">
                <a:solidFill>
                  <a:schemeClr val="accent1"/>
                </a:solidFill>
                <a:uFill>
                  <a:solidFill>
                    <a:schemeClr val="accent3"/>
                  </a:solidFill>
                </a:uFill>
              </a:rPr>
              <a:t>Is it correct to proceed with this request?</a:t>
            </a:r>
          </a:p>
        </p:txBody>
      </p:sp>
      <p:sp>
        <p:nvSpPr>
          <p:cNvPr id="11" name="Title 4">
            <a:extLst>
              <a:ext uri="{FF2B5EF4-FFF2-40B4-BE49-F238E27FC236}">
                <a16:creationId xmlns:a16="http://schemas.microsoft.com/office/drawing/2014/main" id="{43CE0D6B-F5E7-BD4E-A5C0-CBC4BEA617C4}"/>
              </a:ext>
            </a:extLst>
          </p:cNvPr>
          <p:cNvSpPr txBox="1">
            <a:spLocks/>
          </p:cNvSpPr>
          <p:nvPr/>
        </p:nvSpPr>
        <p:spPr>
          <a:xfrm>
            <a:off x="381000" y="971550"/>
            <a:ext cx="6858000" cy="457200"/>
          </a:xfrm>
          <a:prstGeom prst="rect">
            <a:avLst/>
          </a:prstGeom>
        </p:spPr>
        <p:txBody>
          <a:bodyPr/>
          <a:lstStyle>
            <a:lvl1pPr algn="l" defTabSz="605150" rtl="0" eaLnBrk="1" latinLnBrk="0" hangingPunct="1">
              <a:spcBef>
                <a:spcPct val="0"/>
              </a:spcBef>
              <a:buNone/>
              <a:defRPr sz="2647" b="1" kern="1200">
                <a:solidFill>
                  <a:schemeClr val="accent1"/>
                </a:solidFill>
                <a:latin typeface="+mj-lt"/>
                <a:ea typeface="+mj-ea"/>
                <a:cs typeface="+mj-cs"/>
              </a:defRPr>
            </a:lvl1pPr>
          </a:lstStyle>
          <a:p>
            <a:r>
              <a:rPr lang="en-US" sz="2600" dirty="0"/>
              <a:t>Interacting with Health Care Professionals &amp; Government Officials</a:t>
            </a:r>
          </a:p>
        </p:txBody>
      </p:sp>
      <p:pic>
        <p:nvPicPr>
          <p:cNvPr id="14" name="Picture 13">
            <a:extLst>
              <a:ext uri="{FF2B5EF4-FFF2-40B4-BE49-F238E27FC236}">
                <a16:creationId xmlns:a16="http://schemas.microsoft.com/office/drawing/2014/main" id="{8BB654A4-8A86-6B42-A755-6CF4E26DDBD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120288" y="203596"/>
            <a:ext cx="544167" cy="544167"/>
          </a:xfrm>
          <a:prstGeom prst="rect">
            <a:avLst/>
          </a:prstGeom>
        </p:spPr>
      </p:pic>
      <p:sp>
        <p:nvSpPr>
          <p:cNvPr id="8" name="Rectangle 7">
            <a:extLst>
              <a:ext uri="{FF2B5EF4-FFF2-40B4-BE49-F238E27FC236}">
                <a16:creationId xmlns:a16="http://schemas.microsoft.com/office/drawing/2014/main" id="{202B3D98-BD7D-6348-AC33-C13AE18B247D}"/>
              </a:ext>
            </a:extLst>
          </p:cNvPr>
          <p:cNvSpPr/>
          <p:nvPr/>
        </p:nvSpPr>
        <p:spPr>
          <a:xfrm>
            <a:off x="6019800" y="1915616"/>
            <a:ext cx="2742430" cy="3018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1" dirty="0">
              <a:solidFill>
                <a:srgbClr val="A4EDF5"/>
              </a:solidFill>
            </a:endParaRPr>
          </a:p>
        </p:txBody>
      </p:sp>
      <p:sp>
        <p:nvSpPr>
          <p:cNvPr id="10" name="TextBox 9">
            <a:extLst>
              <a:ext uri="{FF2B5EF4-FFF2-40B4-BE49-F238E27FC236}">
                <a16:creationId xmlns:a16="http://schemas.microsoft.com/office/drawing/2014/main" id="{F8026474-0B9F-E54A-86E0-B6D9CAB4022B}"/>
              </a:ext>
            </a:extLst>
          </p:cNvPr>
          <p:cNvSpPr txBox="1"/>
          <p:nvPr/>
        </p:nvSpPr>
        <p:spPr>
          <a:xfrm>
            <a:off x="6248400" y="2124744"/>
            <a:ext cx="2295625" cy="2631490"/>
          </a:xfrm>
          <a:prstGeom prst="rect">
            <a:avLst/>
          </a:prstGeom>
          <a:noFill/>
        </p:spPr>
        <p:txBody>
          <a:bodyPr wrap="square" rtlCol="0">
            <a:spAutoFit/>
          </a:bodyPr>
          <a:lstStyle/>
          <a:p>
            <a:pPr>
              <a:spcAft>
                <a:spcPts val="500"/>
              </a:spcAft>
            </a:pPr>
            <a:r>
              <a:rPr lang="en-US" sz="1500" dirty="0">
                <a:solidFill>
                  <a:srgbClr val="FFFFFF"/>
                </a:solidFill>
              </a:rPr>
              <a:t>You may provide customers a limited number of sample products for evaluation purposes in accordance with local laws, regulations and industry codes. The provision of samples should not result in personal benefit to any HCP or GO.</a:t>
            </a:r>
          </a:p>
        </p:txBody>
      </p:sp>
    </p:spTree>
    <p:extLst>
      <p:ext uri="{BB962C8B-B14F-4D97-AF65-F5344CB8AC3E}">
        <p14:creationId xmlns:p14="http://schemas.microsoft.com/office/powerpoint/2010/main" val="1974435545"/>
      </p:ext>
    </p:extLst>
  </p:cSld>
  <p:clrMapOvr>
    <a:masterClrMapping/>
  </p:clrMapOvr>
</p:sld>
</file>

<file path=ppt/theme/theme1.xml><?xml version="1.0" encoding="utf-8"?>
<a:theme xmlns:a="http://schemas.openxmlformats.org/drawingml/2006/main" name="Office Theme">
  <a:themeElements>
    <a:clrScheme name="Custom 5">
      <a:dk1>
        <a:srgbClr val="7D7D7D"/>
      </a:dk1>
      <a:lt1>
        <a:srgbClr val="F3F3F3"/>
      </a:lt1>
      <a:dk2>
        <a:srgbClr val="7D7D7D"/>
      </a:dk2>
      <a:lt2>
        <a:srgbClr val="F3F3F3"/>
      </a:lt2>
      <a:accent1>
        <a:srgbClr val="1F366A"/>
      </a:accent1>
      <a:accent2>
        <a:srgbClr val="006D6F"/>
      </a:accent2>
      <a:accent3>
        <a:srgbClr val="71B1A2"/>
      </a:accent3>
      <a:accent4>
        <a:srgbClr val="707074"/>
      </a:accent4>
      <a:accent5>
        <a:srgbClr val="E6E6E8"/>
      </a:accent5>
      <a:accent6>
        <a:srgbClr val="D2E3DE"/>
      </a:accent6>
      <a:hlink>
        <a:srgbClr val="006D6E"/>
      </a:hlink>
      <a:folHlink>
        <a:srgbClr val="71B1A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dvaMed PowerPoint Template - Widescreen 16.9 - Template - WB" id="{ABA75B98-E919-468E-B4D6-2BCC608BD875}" vid="{E06B004C-1CC5-4A03-8025-0FE4807796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Notes0 xmlns="f421dfa5-c9ed-4430-a1d6-a910a98df36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DF79495D95BE44091C8E28A124A2B08" ma:contentTypeVersion="13" ma:contentTypeDescription="Create a new document." ma:contentTypeScope="" ma:versionID="92245dd4470408e7ecadf54b26df66e3">
  <xsd:schema xmlns:xsd="http://www.w3.org/2001/XMLSchema" xmlns:xs="http://www.w3.org/2001/XMLSchema" xmlns:p="http://schemas.microsoft.com/office/2006/metadata/properties" xmlns:ns2="f421dfa5-c9ed-4430-a1d6-a910a98df361" xmlns:ns3="09154ae6-5136-43c5-a3bd-19530b09e54b" targetNamespace="http://schemas.microsoft.com/office/2006/metadata/properties" ma:root="true" ma:fieldsID="e8b6b8ca14ac94ac31dccc84d89ecc3a" ns2:_="" ns3:_="">
    <xsd:import namespace="f421dfa5-c9ed-4430-a1d6-a910a98df361"/>
    <xsd:import namespace="09154ae6-5136-43c5-a3bd-19530b09e54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EventHashCode" minOccurs="0"/>
                <xsd:element ref="ns2:MediaServiceGenerationTime" minOccurs="0"/>
                <xsd:element ref="ns2:MediaServiceAutoKeyPoints" minOccurs="0"/>
                <xsd:element ref="ns2:MediaServiceKeyPoints" minOccurs="0"/>
                <xsd:element ref="ns2:Notes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21dfa5-c9ed-4430-a1d6-a910a98df36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Notes0" ma:index="20" nillable="true" ma:displayName="Notes" ma:format="Dropdown" ma:internalName="Notes0">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9154ae6-5136-43c5-a3bd-19530b09e54b" elementFormDefault="qualified">
    <xsd:import namespace="http://schemas.microsoft.com/office/2006/documentManagement/types"/>
    <xsd:import namespace="http://schemas.microsoft.com/office/infopath/2007/PartnerControls"/>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1F4521A-453F-478C-AED4-B69861D3DE33}">
  <ds:schemaRefs>
    <ds:schemaRef ds:uri="http://schemas.microsoft.com/sharepoint/v3/contenttype/forms"/>
  </ds:schemaRefs>
</ds:datastoreItem>
</file>

<file path=customXml/itemProps2.xml><?xml version="1.0" encoding="utf-8"?>
<ds:datastoreItem xmlns:ds="http://schemas.openxmlformats.org/officeDocument/2006/customXml" ds:itemID="{2E3F62EF-0325-4C2B-8349-6A552D264902}">
  <ds:schemaRefs>
    <ds:schemaRef ds:uri="http://www.w3.org/XML/1998/namespace"/>
    <ds:schemaRef ds:uri="http://purl.org/dc/dcmitype/"/>
    <ds:schemaRef ds:uri="http://purl.org/dc/elements/1.1/"/>
    <ds:schemaRef ds:uri="http://schemas.microsoft.com/office/2006/documentManagement/types"/>
    <ds:schemaRef ds:uri="http://purl.org/dc/terms/"/>
    <ds:schemaRef ds:uri="http://schemas.microsoft.com/office/2006/metadata/properties"/>
    <ds:schemaRef ds:uri="http://schemas.microsoft.com/office/infopath/2007/PartnerControls"/>
    <ds:schemaRef ds:uri="http://schemas.openxmlformats.org/package/2006/metadata/core-properties"/>
    <ds:schemaRef ds:uri="4f0abc5f-2d1c-41e8-8a4d-484e88cee840"/>
    <ds:schemaRef ds:uri="43b224e3-a9e4-4124-a1be-9077015b3d57"/>
    <ds:schemaRef ds:uri="f421dfa5-c9ed-4430-a1d6-a910a98df361"/>
  </ds:schemaRefs>
</ds:datastoreItem>
</file>

<file path=customXml/itemProps3.xml><?xml version="1.0" encoding="utf-8"?>
<ds:datastoreItem xmlns:ds="http://schemas.openxmlformats.org/officeDocument/2006/customXml" ds:itemID="{111C2AF9-8E5E-41E9-ACED-42A5872D4A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21dfa5-c9ed-4430-a1d6-a910a98df361"/>
    <ds:schemaRef ds:uri="09154ae6-5136-43c5-a3bd-19530b09e54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AdvaMed PowerPoint Template - Widescreen 16.9 - Template - WB</Template>
  <TotalTime>1082</TotalTime>
  <Words>1943</Words>
  <Application>Microsoft Office PowerPoint</Application>
  <PresentationFormat>On-screen Show (16:9)</PresentationFormat>
  <Paragraphs>117</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Arial Black</vt:lpstr>
      <vt:lpstr>Calibri</vt:lpstr>
      <vt:lpstr>Lato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Gumpert, Ethan</dc:creator>
  <cp:lastModifiedBy>Kassem, Rana [GTSBE]</cp:lastModifiedBy>
  <cp:revision>127</cp:revision>
  <dcterms:created xsi:type="dcterms:W3CDTF">2019-12-09T14:45:42Z</dcterms:created>
  <dcterms:modified xsi:type="dcterms:W3CDTF">2021-05-19T07:46:58Z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0x0101000DF79495D95BE44091C8E28A124A2B08</vt:lpwstr>
  </property>
</Properties>
</file>