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314" r:id="rId5"/>
    <p:sldId id="315" r:id="rId6"/>
    <p:sldId id="317" r:id="rId7"/>
    <p:sldId id="316" r:id="rId8"/>
    <p:sldId id="318" r:id="rId9"/>
  </p:sldIdLst>
  <p:sldSz cx="9144000" cy="5143500" type="screen16x9"/>
  <p:notesSz cx="6858000" cy="9144000"/>
  <p:custDataLst>
    <p:tags r:id="rId11"/>
  </p:custDataLst>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5216E385-59A4-464A-B474-6CC440EFD2FE}">
          <p14:sldIdLst>
            <p14:sldId id="314"/>
            <p14:sldId id="315"/>
            <p14:sldId id="317"/>
            <p14:sldId id="316"/>
            <p14:sldId id="31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EDF5"/>
    <a:srgbClr val="3399CC"/>
    <a:srgbClr val="3798B9"/>
    <a:srgbClr val="003066"/>
    <a:srgbClr val="FFFFFF"/>
    <a:srgbClr val="9E0389"/>
    <a:srgbClr val="0082D1"/>
    <a:srgbClr val="00608A"/>
    <a:srgbClr val="7D7D7D"/>
    <a:srgbClr val="006F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18" autoAdjust="0"/>
    <p:restoredTop sz="94660"/>
  </p:normalViewPr>
  <p:slideViewPr>
    <p:cSldViewPr>
      <p:cViewPr varScale="1">
        <p:scale>
          <a:sx n="88" d="100"/>
          <a:sy n="88" d="100"/>
        </p:scale>
        <p:origin x="504"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7/8/2021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0CB99EB-179F-1846-AB36-96678F0C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4" name="Title 3">
            <a:extLst>
              <a:ext uri="{FF2B5EF4-FFF2-40B4-BE49-F238E27FC236}">
                <a16:creationId xmlns:a16="http://schemas.microsoft.com/office/drawing/2014/main"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374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pic>
        <p:nvPicPr>
          <p:cNvPr id="5" name="Picture 4">
            <a:extLst>
              <a:ext uri="{FF2B5EF4-FFF2-40B4-BE49-F238E27FC236}">
                <a16:creationId xmlns:a16="http://schemas.microsoft.com/office/drawing/2014/main" id="{7096C586-57C6-CA4F-AFF1-7BC08931A4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6" name="Title 3">
            <a:extLst>
              <a:ext uri="{FF2B5EF4-FFF2-40B4-BE49-F238E27FC236}">
                <a16:creationId xmlns:a16="http://schemas.microsoft.com/office/drawing/2014/main"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074502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FCDEFE32-443F-3A4F-BB88-B9AAD7441E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a16="http://schemas.microsoft.com/office/drawing/2014/main"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220853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a16="http://schemas.microsoft.com/office/drawing/2014/main" id="{7FE1DA31-21A3-2041-A0F2-98DB1B36C9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a16="http://schemas.microsoft.com/office/drawing/2014/main"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8" name="Title 3">
            <a:extLst>
              <a:ext uri="{FF2B5EF4-FFF2-40B4-BE49-F238E27FC236}">
                <a16:creationId xmlns:a16="http://schemas.microsoft.com/office/drawing/2014/main"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40988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hyperlink" Target="https://www.advamed.org/issues/ethics-compliance/global-distributor-compliance-toolkit"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Keeping Good Books &amp; Records</a:t>
            </a:r>
          </a:p>
        </p:txBody>
      </p:sp>
      <p:sp>
        <p:nvSpPr>
          <p:cNvPr id="9" name="TextBox 8">
            <a:extLst>
              <a:ext uri="{FF2B5EF4-FFF2-40B4-BE49-F238E27FC236}">
                <a16:creationId xmlns:a16="http://schemas.microsoft.com/office/drawing/2014/main" id="{A2C44AA8-93B2-5D44-9491-F0CE9E2D6310}"/>
              </a:ext>
            </a:extLst>
          </p:cNvPr>
          <p:cNvSpPr txBox="1"/>
          <p:nvPr/>
        </p:nvSpPr>
        <p:spPr>
          <a:xfrm>
            <a:off x="112187" y="694551"/>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pic>
        <p:nvPicPr>
          <p:cNvPr id="11" name="Picture 10">
            <a:extLst>
              <a:ext uri="{FF2B5EF4-FFF2-40B4-BE49-F238E27FC236}">
                <a16:creationId xmlns:a16="http://schemas.microsoft.com/office/drawing/2014/main" id="{796593FC-F528-5E42-934A-1FF94446BACF}"/>
              </a:ext>
            </a:extLst>
          </p:cNvPr>
          <p:cNvPicPr>
            <a:picLocks noChangeAspect="1"/>
          </p:cNvPicPr>
          <p:nvPr/>
        </p:nvPicPr>
        <p:blipFill rotWithShape="1">
          <a:blip r:embed="rId4" cstate="print">
            <a:alphaModFix amt="8000"/>
            <a:extLst>
              <a:ext uri="{28A0092B-C50C-407E-A947-70E740481C1C}">
                <a14:useLocalDpi xmlns:a14="http://schemas.microsoft.com/office/drawing/2010/main" val="0"/>
              </a:ext>
            </a:extLst>
          </a:blip>
          <a:srcRect t="272" r="28333" b="18875"/>
          <a:stretch/>
        </p:blipFill>
        <p:spPr>
          <a:xfrm>
            <a:off x="5867401" y="1446871"/>
            <a:ext cx="3276599" cy="3696629"/>
          </a:xfrm>
          <a:prstGeom prst="rect">
            <a:avLst/>
          </a:prstGeom>
        </p:spPr>
      </p:pic>
      <p:sp>
        <p:nvSpPr>
          <p:cNvPr id="16" name="TextBox 15">
            <a:extLst>
              <a:ext uri="{FF2B5EF4-FFF2-40B4-BE49-F238E27FC236}">
                <a16:creationId xmlns:a16="http://schemas.microsoft.com/office/drawing/2014/main" id="{BBA96D89-F866-5542-AD62-8761AE3321C5}"/>
              </a:ext>
            </a:extLst>
          </p:cNvPr>
          <p:cNvSpPr txBox="1"/>
          <p:nvPr/>
        </p:nvSpPr>
        <p:spPr>
          <a:xfrm>
            <a:off x="381769" y="1504950"/>
            <a:ext cx="5192569" cy="3477875"/>
          </a:xfrm>
          <a:prstGeom prst="rect">
            <a:avLst/>
          </a:prstGeom>
          <a:noFill/>
        </p:spPr>
        <p:txBody>
          <a:bodyPr wrap="square" rtlCol="0">
            <a:spAutoFit/>
          </a:bodyPr>
          <a:lstStyle/>
          <a:p>
            <a:pPr>
              <a:spcAft>
                <a:spcPts val="400"/>
              </a:spcAft>
            </a:pPr>
            <a:r>
              <a:rPr lang="en-US" sz="2000" b="1" dirty="0">
                <a:solidFill>
                  <a:schemeClr val="accent2"/>
                </a:solidFill>
              </a:rPr>
              <a:t>Documenting Dinner: Part 1</a:t>
            </a:r>
          </a:p>
          <a:p>
            <a:pPr>
              <a:spcAft>
                <a:spcPts val="500"/>
              </a:spcAft>
            </a:pPr>
            <a:r>
              <a:rPr lang="en-US" sz="1200" dirty="0">
                <a:solidFill>
                  <a:schemeClr val="bg1">
                    <a:lumMod val="10000"/>
                  </a:schemeClr>
                </a:solidFill>
                <a:latin typeface="Arial" panose="020B0604020202020204" pitchFamily="34" charset="0"/>
                <a:cs typeface="Arial" panose="020B0604020202020204" pitchFamily="34" charset="0"/>
              </a:rPr>
              <a:t>You arrange a modest dinner with a current customer to discuss legitimate business matters related to medical device products. After the dinner, you ensure that all of the information related to the interaction is properly documented. </a:t>
            </a:r>
            <a:r>
              <a:rPr lang="en-US" sz="1200" b="1" u="sng" dirty="0">
                <a:solidFill>
                  <a:schemeClr val="accent1"/>
                </a:solidFill>
                <a:uFill>
                  <a:solidFill>
                    <a:schemeClr val="accent3"/>
                  </a:solidFill>
                </a:uFill>
                <a:latin typeface="Arial" panose="020B0604020202020204" pitchFamily="34" charset="0"/>
                <a:cs typeface="Arial" panose="020B0604020202020204" pitchFamily="34" charset="0"/>
              </a:rPr>
              <a:t>What are some best practices?</a:t>
            </a:r>
          </a:p>
          <a:p>
            <a:pPr marL="342900" indent="-342900">
              <a:spcAft>
                <a:spcPts val="500"/>
              </a:spcAft>
              <a:buClr>
                <a:schemeClr val="accent2"/>
              </a:buClr>
              <a:buFont typeface="+mj-lt"/>
              <a:buAutoNum type="alphaUcPeriod"/>
            </a:pPr>
            <a:r>
              <a:rPr lang="en-US" sz="1200" dirty="0">
                <a:solidFill>
                  <a:schemeClr val="bg1">
                    <a:lumMod val="10000"/>
                  </a:schemeClr>
                </a:solidFill>
              </a:rPr>
              <a:t>Consult your company’s guidelines for keeping complete and accurate records or contact [insert company contact] for guidance to make sure you have everything you need.</a:t>
            </a:r>
          </a:p>
          <a:p>
            <a:pPr marL="342900" indent="-342900">
              <a:spcAft>
                <a:spcPts val="500"/>
              </a:spcAft>
              <a:buClr>
                <a:schemeClr val="accent2"/>
              </a:buClr>
              <a:buFont typeface="+mj-lt"/>
              <a:buAutoNum type="alphaUcPeriod"/>
            </a:pPr>
            <a:r>
              <a:rPr lang="en-US" sz="1200" dirty="0">
                <a:solidFill>
                  <a:schemeClr val="bg1">
                    <a:lumMod val="10000"/>
                  </a:schemeClr>
                </a:solidFill>
              </a:rPr>
              <a:t>Gather the dinner receipt and information related to the customer, the date, and the business purpose of the meal and if applicable, provide the documentation to the individual responsible for recording transactions in your company.</a:t>
            </a:r>
          </a:p>
          <a:p>
            <a:pPr marL="342900" indent="-342900">
              <a:spcAft>
                <a:spcPts val="500"/>
              </a:spcAft>
              <a:buClr>
                <a:schemeClr val="accent2"/>
              </a:buClr>
              <a:buFont typeface="+mj-lt"/>
              <a:buAutoNum type="alphaUcPeriod"/>
            </a:pPr>
            <a:r>
              <a:rPr lang="en-US" sz="1200" dirty="0">
                <a:solidFill>
                  <a:schemeClr val="bg1">
                    <a:lumMod val="10000"/>
                  </a:schemeClr>
                </a:solidFill>
              </a:rPr>
              <a:t>Follow up with the individual(s) responsible for recording the transaction in your company’s records and double check your entry to ensure it is documented completely and accurately.</a:t>
            </a:r>
          </a:p>
          <a:p>
            <a:pPr marL="342900" indent="-342900">
              <a:spcAft>
                <a:spcPts val="500"/>
              </a:spcAft>
              <a:buClr>
                <a:schemeClr val="accent2"/>
              </a:buClr>
              <a:buFont typeface="+mj-lt"/>
              <a:buAutoNum type="alphaUcPeriod"/>
            </a:pPr>
            <a:r>
              <a:rPr lang="en-US" sz="1200" dirty="0">
                <a:solidFill>
                  <a:schemeClr val="bg1">
                    <a:lumMod val="10000"/>
                  </a:schemeClr>
                </a:solidFill>
              </a:rPr>
              <a:t>All of the above.</a:t>
            </a:r>
          </a:p>
        </p:txBody>
      </p:sp>
      <p:sp>
        <p:nvSpPr>
          <p:cNvPr id="8" name="TextBox 7">
            <a:extLst>
              <a:ext uri="{FF2B5EF4-FFF2-40B4-BE49-F238E27FC236}">
                <a16:creationId xmlns:a16="http://schemas.microsoft.com/office/drawing/2014/main" id="{997230E4-0667-44AC-80B5-58B2CEFD8F84}"/>
              </a:ext>
            </a:extLst>
          </p:cNvPr>
          <p:cNvSpPr txBox="1"/>
          <p:nvPr/>
        </p:nvSpPr>
        <p:spPr>
          <a:xfrm>
            <a:off x="-21772" y="35379"/>
            <a:ext cx="7032172" cy="646331"/>
          </a:xfrm>
          <a:prstGeom prst="rect">
            <a:avLst/>
          </a:prstGeom>
          <a:noFill/>
        </p:spPr>
        <p:txBody>
          <a:bodyPr wrap="square">
            <a:spAutoFit/>
          </a:bodyPr>
          <a:lstStyle/>
          <a:p>
            <a:pPr marL="0" marR="0">
              <a:spcBef>
                <a:spcPts val="0"/>
              </a:spcBef>
              <a:spcAft>
                <a:spcPts val="0"/>
              </a:spcAft>
            </a:pPr>
            <a:r>
              <a:rPr lang="en-US" sz="1200" b="1" dirty="0">
                <a:solidFill>
                  <a:srgbClr val="FF0000"/>
                </a:solidFill>
                <a:effectLst/>
                <a:latin typeface="Lato"/>
                <a:ea typeface="Calibri" panose="020F0502020204030204" pitchFamily="34" charset="0"/>
                <a:cs typeface="Calibri" panose="020F0502020204030204" pitchFamily="34" charset="0"/>
              </a:rPr>
              <a:t>Disclaimer</a:t>
            </a:r>
            <a:r>
              <a:rPr lang="en-US" sz="1200" b="1" dirty="0">
                <a:solidFill>
                  <a:srgbClr val="FF0000"/>
                </a:solidFill>
                <a:effectLst/>
                <a:latin typeface="Lato"/>
                <a:ea typeface="Calibri" panose="020F0502020204030204" pitchFamily="34" charset="0"/>
              </a:rPr>
              <a:t>: </a:t>
            </a:r>
            <a:r>
              <a:rPr lang="en-US" sz="1200" b="1" dirty="0">
                <a:solidFill>
                  <a:srgbClr val="313537"/>
                </a:solidFill>
                <a:effectLst/>
                <a:latin typeface="Lato"/>
                <a:ea typeface="Calibri" panose="020F0502020204030204" pitchFamily="34" charset="0"/>
              </a:rPr>
              <a:t>Please note that this document is taken from the “Global Distributor Compliance Toolkit” in the Advanced Medical Technology Association® (</a:t>
            </a:r>
            <a:r>
              <a:rPr lang="en-US" sz="1200" b="1" dirty="0" err="1">
                <a:solidFill>
                  <a:srgbClr val="313537"/>
                </a:solidFill>
                <a:effectLst/>
                <a:latin typeface="Lato"/>
                <a:ea typeface="Calibri" panose="020F0502020204030204" pitchFamily="34" charset="0"/>
              </a:rPr>
              <a:t>AdvaMed</a:t>
            </a:r>
            <a:r>
              <a:rPr lang="en-US" sz="1200" b="1" dirty="0">
                <a:solidFill>
                  <a:srgbClr val="313537"/>
                </a:solidFill>
                <a:effectLst/>
                <a:latin typeface="Lato"/>
                <a:ea typeface="Calibri" panose="020F0502020204030204" pitchFamily="34" charset="0"/>
              </a:rPr>
              <a:t>®)  website: </a:t>
            </a:r>
            <a:r>
              <a:rPr lang="en-US" sz="1200" u="sng" dirty="0">
                <a:solidFill>
                  <a:srgbClr val="313537"/>
                </a:solidFill>
                <a:effectLst/>
                <a:latin typeface="Lato"/>
                <a:ea typeface="Calibri" panose="020F0502020204030204" pitchFamily="34" charset="0"/>
                <a:hlinkClick r:id="rId5"/>
              </a:rPr>
              <a:t>https://www.advamed.org/issues/ethics-compliance/global-distributor-compliance-toolkit</a:t>
            </a:r>
            <a:r>
              <a:rPr lang="en-US" sz="1200" dirty="0">
                <a:solidFill>
                  <a:srgbClr val="313537"/>
                </a:solidFill>
                <a:effectLst/>
                <a:latin typeface="Lato"/>
                <a:ea typeface="Calibri" panose="020F0502020204030204" pitchFamily="34" charset="0"/>
              </a:rPr>
              <a:t> </a:t>
            </a:r>
            <a:endParaRPr lang="en-US" sz="1050" dirty="0">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2632443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Keeping Good Books &amp; Records</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16" name="TextBox 15">
            <a:extLst>
              <a:ext uri="{FF2B5EF4-FFF2-40B4-BE49-F238E27FC236}">
                <a16:creationId xmlns:a16="http://schemas.microsoft.com/office/drawing/2014/main" id="{BBA96D89-F866-5542-AD62-8761AE3321C5}"/>
              </a:ext>
            </a:extLst>
          </p:cNvPr>
          <p:cNvSpPr txBox="1"/>
          <p:nvPr/>
        </p:nvSpPr>
        <p:spPr>
          <a:xfrm>
            <a:off x="381769" y="1504950"/>
            <a:ext cx="5192569" cy="3477875"/>
          </a:xfrm>
          <a:prstGeom prst="rect">
            <a:avLst/>
          </a:prstGeom>
          <a:noFill/>
        </p:spPr>
        <p:txBody>
          <a:bodyPr wrap="square" rtlCol="0">
            <a:spAutoFit/>
          </a:bodyPr>
          <a:lstStyle/>
          <a:p>
            <a:pPr>
              <a:spcAft>
                <a:spcPts val="400"/>
              </a:spcAft>
            </a:pPr>
            <a:r>
              <a:rPr lang="en-US" sz="2000" b="1" dirty="0">
                <a:solidFill>
                  <a:schemeClr val="accent2"/>
                </a:solidFill>
              </a:rPr>
              <a:t>Documenting Dinner: Part 2</a:t>
            </a:r>
          </a:p>
          <a:p>
            <a:pPr>
              <a:spcAft>
                <a:spcPts val="500"/>
              </a:spcAft>
            </a:pPr>
            <a:r>
              <a:rPr lang="en-US" sz="1200" dirty="0">
                <a:solidFill>
                  <a:schemeClr val="bg1">
                    <a:lumMod val="10000"/>
                  </a:schemeClr>
                </a:solidFill>
                <a:latin typeface="Arial" panose="020B0604020202020204" pitchFamily="34" charset="0"/>
                <a:cs typeface="Arial" panose="020B0604020202020204" pitchFamily="34" charset="0"/>
              </a:rPr>
              <a:t>You arrange a modest dinner with a current customer to discuss legitimate business matters related to medical device products. After the dinner, you ensure that all of the information related to the interaction is properly documented. </a:t>
            </a:r>
            <a:r>
              <a:rPr lang="en-US" sz="1200" b="1" u="sng" dirty="0">
                <a:solidFill>
                  <a:schemeClr val="accent1"/>
                </a:solidFill>
                <a:uFill>
                  <a:solidFill>
                    <a:schemeClr val="accent3"/>
                  </a:solidFill>
                </a:uFill>
                <a:latin typeface="Arial" panose="020B0604020202020204" pitchFamily="34" charset="0"/>
                <a:cs typeface="Arial" panose="020B0604020202020204" pitchFamily="34" charset="0"/>
              </a:rPr>
              <a:t>What are some best practices?</a:t>
            </a:r>
          </a:p>
          <a:p>
            <a:pPr marL="342900" indent="-342900">
              <a:spcAft>
                <a:spcPts val="500"/>
              </a:spcAft>
              <a:buClr>
                <a:schemeClr val="accent2"/>
              </a:buClr>
              <a:buFont typeface="+mj-lt"/>
              <a:buAutoNum type="alphaUcPeriod"/>
            </a:pPr>
            <a:r>
              <a:rPr lang="en-US" sz="1200" dirty="0">
                <a:solidFill>
                  <a:schemeClr val="bg1">
                    <a:lumMod val="10000"/>
                  </a:schemeClr>
                </a:solidFill>
              </a:rPr>
              <a:t>Consult your company’s guidelines for keeping complete and accurate records or contact [insert company contact] for guidance to make sure you have everything you need.</a:t>
            </a:r>
          </a:p>
          <a:p>
            <a:pPr marL="342900" indent="-342900">
              <a:spcAft>
                <a:spcPts val="500"/>
              </a:spcAft>
              <a:buClr>
                <a:schemeClr val="accent2"/>
              </a:buClr>
              <a:buFont typeface="+mj-lt"/>
              <a:buAutoNum type="alphaUcPeriod"/>
            </a:pPr>
            <a:r>
              <a:rPr lang="en-US" sz="1200" dirty="0">
                <a:solidFill>
                  <a:schemeClr val="bg1">
                    <a:lumMod val="10000"/>
                  </a:schemeClr>
                </a:solidFill>
              </a:rPr>
              <a:t>Gather the dinner receipt and information related to the customer, the date, and the business purpose of the meal and if applicable, provide the documentation to the individual responsible for recording transactions in your company.</a:t>
            </a:r>
          </a:p>
          <a:p>
            <a:pPr marL="342900" indent="-342900">
              <a:spcAft>
                <a:spcPts val="500"/>
              </a:spcAft>
              <a:buClr>
                <a:schemeClr val="accent2"/>
              </a:buClr>
              <a:buFont typeface="+mj-lt"/>
              <a:buAutoNum type="alphaUcPeriod"/>
            </a:pPr>
            <a:r>
              <a:rPr lang="en-US" sz="1200" dirty="0">
                <a:solidFill>
                  <a:schemeClr val="bg1">
                    <a:lumMod val="10000"/>
                  </a:schemeClr>
                </a:solidFill>
              </a:rPr>
              <a:t>Follow up with the individual(s) responsible for recording the transaction in your company’s records and double check your entry to ensure it is documented completely and accurately.</a:t>
            </a:r>
          </a:p>
          <a:p>
            <a:pPr marL="342900" indent="-342900">
              <a:spcAft>
                <a:spcPts val="500"/>
              </a:spcAft>
              <a:buClr>
                <a:schemeClr val="accent2"/>
              </a:buClr>
              <a:buFont typeface="+mj-lt"/>
              <a:buAutoNum type="alphaUcPeriod"/>
            </a:pPr>
            <a:r>
              <a:rPr lang="en-US" sz="1200" dirty="0">
                <a:solidFill>
                  <a:schemeClr val="bg1">
                    <a:lumMod val="10000"/>
                  </a:schemeClr>
                </a:solidFill>
              </a:rPr>
              <a:t>All of the above.</a:t>
            </a:r>
          </a:p>
        </p:txBody>
      </p:sp>
      <p:sp>
        <p:nvSpPr>
          <p:cNvPr id="8" name="Rectangle 7">
            <a:extLst>
              <a:ext uri="{FF2B5EF4-FFF2-40B4-BE49-F238E27FC236}">
                <a16:creationId xmlns:a16="http://schemas.microsoft.com/office/drawing/2014/main" id="{B97E04E2-BED7-AB41-8745-012FF9B80383}"/>
              </a:ext>
            </a:extLst>
          </p:cNvPr>
          <p:cNvSpPr/>
          <p:nvPr/>
        </p:nvSpPr>
        <p:spPr>
          <a:xfrm>
            <a:off x="5867400" y="1581149"/>
            <a:ext cx="3048000" cy="32983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p>
        </p:txBody>
      </p:sp>
      <p:sp>
        <p:nvSpPr>
          <p:cNvPr id="12" name="TextBox 11">
            <a:extLst>
              <a:ext uri="{FF2B5EF4-FFF2-40B4-BE49-F238E27FC236}">
                <a16:creationId xmlns:a16="http://schemas.microsoft.com/office/drawing/2014/main" id="{39AB0C43-5CB6-8A42-91D6-3789F7EE3A30}"/>
              </a:ext>
            </a:extLst>
          </p:cNvPr>
          <p:cNvSpPr txBox="1"/>
          <p:nvPr/>
        </p:nvSpPr>
        <p:spPr>
          <a:xfrm>
            <a:off x="6025376" y="1766163"/>
            <a:ext cx="2742431" cy="3005951"/>
          </a:xfrm>
          <a:prstGeom prst="rect">
            <a:avLst/>
          </a:prstGeom>
          <a:noFill/>
        </p:spPr>
        <p:txBody>
          <a:bodyPr wrap="square" rtlCol="0">
            <a:spAutoFit/>
          </a:bodyPr>
          <a:lstStyle/>
          <a:p>
            <a:pPr>
              <a:spcAft>
                <a:spcPts val="500"/>
              </a:spcAft>
            </a:pPr>
            <a:r>
              <a:rPr lang="en-US" sz="1300" b="1" dirty="0">
                <a:solidFill>
                  <a:srgbClr val="FFFFFF"/>
                </a:solidFill>
              </a:rPr>
              <a:t>The correct answer is D. </a:t>
            </a:r>
            <a:endParaRPr lang="en-US" sz="1300" dirty="0">
              <a:solidFill>
                <a:srgbClr val="FFFFFF"/>
              </a:solidFill>
            </a:endParaRPr>
          </a:p>
          <a:p>
            <a:pPr>
              <a:spcAft>
                <a:spcPts val="500"/>
              </a:spcAft>
            </a:pPr>
            <a:r>
              <a:rPr lang="en-US" sz="1050" dirty="0">
                <a:solidFill>
                  <a:srgbClr val="FFFFFF"/>
                </a:solidFill>
              </a:rPr>
              <a:t>A great way to ensure you have complete and accurate records is to consult your guidelines for recording expenses relating to interactions with HCPs, Government Officials and other customers. Make sure to keep a copy of the itemized receipt from the dinner or interaction and document the date, attendees and purpose of the meeting. Timely provide this information to the individual responsible for keeping records and follow up with them or check your records to ensure they were documented completely and accurately.</a:t>
            </a:r>
          </a:p>
          <a:p>
            <a:pPr>
              <a:spcAft>
                <a:spcPts val="500"/>
              </a:spcAft>
            </a:pPr>
            <a:r>
              <a:rPr lang="en-US" sz="1050" dirty="0">
                <a:solidFill>
                  <a:srgbClr val="FFFFFF"/>
                </a:solidFill>
              </a:rPr>
              <a:t>You can always contact [insert company contact] with questions or to request guidance.</a:t>
            </a:r>
          </a:p>
        </p:txBody>
      </p:sp>
    </p:spTree>
    <p:custDataLst>
      <p:tags r:id="rId1"/>
    </p:custDataLst>
    <p:extLst>
      <p:ext uri="{BB962C8B-B14F-4D97-AF65-F5344CB8AC3E}">
        <p14:creationId xmlns:p14="http://schemas.microsoft.com/office/powerpoint/2010/main" val="1985953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Keeping Good Books &amp; Records</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16" name="TextBox 15">
            <a:extLst>
              <a:ext uri="{FF2B5EF4-FFF2-40B4-BE49-F238E27FC236}">
                <a16:creationId xmlns:a16="http://schemas.microsoft.com/office/drawing/2014/main" id="{BBA96D89-F866-5542-AD62-8761AE3321C5}"/>
              </a:ext>
            </a:extLst>
          </p:cNvPr>
          <p:cNvSpPr txBox="1"/>
          <p:nvPr/>
        </p:nvSpPr>
        <p:spPr>
          <a:xfrm>
            <a:off x="381769" y="1504950"/>
            <a:ext cx="5942831" cy="3349635"/>
          </a:xfrm>
          <a:prstGeom prst="rect">
            <a:avLst/>
          </a:prstGeom>
          <a:noFill/>
        </p:spPr>
        <p:txBody>
          <a:bodyPr wrap="square" rtlCol="0">
            <a:spAutoFit/>
          </a:bodyPr>
          <a:lstStyle/>
          <a:p>
            <a:pPr>
              <a:spcAft>
                <a:spcPts val="400"/>
              </a:spcAft>
            </a:pPr>
            <a:r>
              <a:rPr lang="en-US" sz="2000" b="1" dirty="0">
                <a:solidFill>
                  <a:schemeClr val="accent2"/>
                </a:solidFill>
              </a:rPr>
              <a:t>Hiding Illegal Payments</a:t>
            </a:r>
          </a:p>
          <a:p>
            <a:pPr>
              <a:spcAft>
                <a:spcPts val="1000"/>
              </a:spcAft>
            </a:pPr>
            <a:r>
              <a:rPr lang="en-US" sz="1500" dirty="0">
                <a:solidFill>
                  <a:schemeClr val="bg1">
                    <a:lumMod val="10000"/>
                  </a:schemeClr>
                </a:solidFill>
                <a:latin typeface="Arial" panose="020B0604020202020204" pitchFamily="34" charset="0"/>
                <a:cs typeface="Arial" panose="020B0604020202020204" pitchFamily="34" charset="0"/>
              </a:rPr>
              <a:t>A Distributor partnered with a Marketing Services Company. Several months after the partnership was formed, the Distributor audited the Company’s transactions and discovered a section for “marketing payments” in the Company’s books and records that had been used to facilitate improper payments to health care professionals. Company employees were using these accounts to bribe employees of the Ministry of Health. Payments were also made to employees from state owned companies with influence over purchasing decisions related to the Company’s products.</a:t>
            </a:r>
          </a:p>
          <a:p>
            <a:pPr>
              <a:spcAft>
                <a:spcPts val="400"/>
              </a:spcAft>
            </a:pPr>
            <a:r>
              <a:rPr lang="en-US" sz="1500" dirty="0">
                <a:solidFill>
                  <a:schemeClr val="bg1">
                    <a:lumMod val="10000"/>
                  </a:schemeClr>
                </a:solidFill>
                <a:latin typeface="Arial" panose="020B0604020202020204" pitchFamily="34" charset="0"/>
                <a:cs typeface="Arial" panose="020B0604020202020204" pitchFamily="34" charset="0"/>
              </a:rPr>
              <a:t>After finding these payments inside the Company’s books and records, the Distributor terminated all other marketing accounts to stop this practice.</a:t>
            </a:r>
            <a:endParaRPr lang="en-US" sz="1500" dirty="0">
              <a:solidFill>
                <a:schemeClr val="bg1">
                  <a:lumMod val="10000"/>
                </a:schemeClr>
              </a:solidFill>
            </a:endParaRPr>
          </a:p>
        </p:txBody>
      </p:sp>
      <p:sp>
        <p:nvSpPr>
          <p:cNvPr id="8" name="Rectangle 7">
            <a:extLst>
              <a:ext uri="{FF2B5EF4-FFF2-40B4-BE49-F238E27FC236}">
                <a16:creationId xmlns:a16="http://schemas.microsoft.com/office/drawing/2014/main" id="{44083E82-4104-664E-B3A1-485AD81B776B}"/>
              </a:ext>
            </a:extLst>
          </p:cNvPr>
          <p:cNvSpPr/>
          <p:nvPr/>
        </p:nvSpPr>
        <p:spPr>
          <a:xfrm>
            <a:off x="6553199" y="1554282"/>
            <a:ext cx="2438399" cy="33034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99B48287-FC9F-0E46-B8A7-051835871CD7}"/>
              </a:ext>
            </a:extLst>
          </p:cNvPr>
          <p:cNvSpPr txBox="1"/>
          <p:nvPr/>
        </p:nvSpPr>
        <p:spPr>
          <a:xfrm>
            <a:off x="6781800" y="1890271"/>
            <a:ext cx="2129118" cy="2631490"/>
          </a:xfrm>
          <a:prstGeom prst="rect">
            <a:avLst/>
          </a:prstGeom>
          <a:noFill/>
        </p:spPr>
        <p:txBody>
          <a:bodyPr wrap="square" numCol="1" rtlCol="0">
            <a:spAutoFit/>
          </a:bodyPr>
          <a:lstStyle/>
          <a:p>
            <a:pPr>
              <a:spcAft>
                <a:spcPts val="500"/>
              </a:spcAft>
            </a:pPr>
            <a:r>
              <a:rPr lang="en-US" sz="1500" i="1" dirty="0">
                <a:solidFill>
                  <a:schemeClr val="bg1">
                    <a:lumMod val="10000"/>
                  </a:schemeClr>
                </a:solidFill>
                <a:latin typeface="Arial" panose="020B0604020202020204" pitchFamily="34" charset="0"/>
                <a:cs typeface="Arial" panose="020B0604020202020204" pitchFamily="34" charset="0"/>
              </a:rPr>
              <a:t>Seasonal books and records audits are a good risk mitigation measure to detect the use of accounts hidden in books and records to commit crimes like fraud or to hide illegal payments to government officials.</a:t>
            </a:r>
          </a:p>
        </p:txBody>
      </p:sp>
    </p:spTree>
    <p:extLst>
      <p:ext uri="{BB962C8B-B14F-4D97-AF65-F5344CB8AC3E}">
        <p14:creationId xmlns:p14="http://schemas.microsoft.com/office/powerpoint/2010/main" val="2725669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Keeping Good Books &amp; Records</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16" name="TextBox 15">
            <a:extLst>
              <a:ext uri="{FF2B5EF4-FFF2-40B4-BE49-F238E27FC236}">
                <a16:creationId xmlns:a16="http://schemas.microsoft.com/office/drawing/2014/main" id="{BBA96D89-F866-5542-AD62-8761AE3321C5}"/>
              </a:ext>
            </a:extLst>
          </p:cNvPr>
          <p:cNvSpPr txBox="1"/>
          <p:nvPr/>
        </p:nvSpPr>
        <p:spPr>
          <a:xfrm>
            <a:off x="381769" y="1504950"/>
            <a:ext cx="5942831" cy="3375283"/>
          </a:xfrm>
          <a:prstGeom prst="rect">
            <a:avLst/>
          </a:prstGeom>
          <a:noFill/>
        </p:spPr>
        <p:txBody>
          <a:bodyPr wrap="square" rtlCol="0">
            <a:spAutoFit/>
          </a:bodyPr>
          <a:lstStyle/>
          <a:p>
            <a:pPr>
              <a:spcAft>
                <a:spcPts val="400"/>
              </a:spcAft>
            </a:pPr>
            <a:r>
              <a:rPr lang="en-US" sz="2000" b="1" dirty="0">
                <a:solidFill>
                  <a:schemeClr val="accent2"/>
                </a:solidFill>
              </a:rPr>
              <a:t>Financial Controls &amp; Bookkeeping</a:t>
            </a:r>
          </a:p>
          <a:p>
            <a:pPr>
              <a:spcAft>
                <a:spcPts val="400"/>
              </a:spcAft>
            </a:pPr>
            <a:r>
              <a:rPr lang="en-US" sz="1500" dirty="0">
                <a:solidFill>
                  <a:schemeClr val="bg1">
                    <a:lumMod val="10000"/>
                  </a:schemeClr>
                </a:solidFill>
                <a:latin typeface="Arial" panose="020B0604020202020204" pitchFamily="34" charset="0"/>
                <a:cs typeface="Arial" panose="020B0604020202020204" pitchFamily="34" charset="0"/>
              </a:rPr>
              <a:t>A distributor was found to have participated in various corrupt schemes hidden under financial transactions to obtain business illegally. These include:</a:t>
            </a:r>
          </a:p>
          <a:p>
            <a:pPr marL="285750" indent="-285750">
              <a:spcAft>
                <a:spcPts val="4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Signing storage contracts with a company owned by the sons of the military’s top medical device procurement officer to provide warehousing space where no products were ever stored.</a:t>
            </a:r>
          </a:p>
          <a:p>
            <a:pPr marL="285750" indent="-285750">
              <a:spcAft>
                <a:spcPts val="4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Signing consultancy agreements with publicly employed doctors for which no services were ever performed.</a:t>
            </a:r>
          </a:p>
          <a:p>
            <a:pPr marL="285750" indent="-285750">
              <a:spcAft>
                <a:spcPts val="400"/>
              </a:spcAft>
              <a:buClr>
                <a:schemeClr val="accent2"/>
              </a:buClr>
              <a:buFont typeface="Arial" panose="020B0604020202020204" pitchFamily="34" charset="0"/>
              <a:buChar char="•"/>
            </a:pPr>
            <a:r>
              <a:rPr lang="en-US" sz="1500" dirty="0">
                <a:solidFill>
                  <a:schemeClr val="bg1">
                    <a:lumMod val="10000"/>
                  </a:schemeClr>
                </a:solidFill>
                <a:latin typeface="Arial" panose="020B0604020202020204" pitchFamily="34" charset="0"/>
                <a:cs typeface="Arial" panose="020B0604020202020204" pitchFamily="34" charset="0"/>
              </a:rPr>
              <a:t>Entering into fake collection commission agreements while making payments to a government charity and giving gifts and paid travel to publicly employed doctors without documented business or educational purposes.</a:t>
            </a:r>
            <a:endParaRPr lang="en-US" sz="1500" dirty="0">
              <a:solidFill>
                <a:schemeClr val="bg1">
                  <a:lumMod val="10000"/>
                </a:schemeClr>
              </a:solidFill>
            </a:endParaRPr>
          </a:p>
        </p:txBody>
      </p:sp>
      <p:pic>
        <p:nvPicPr>
          <p:cNvPr id="13" name="Picture 12">
            <a:extLst>
              <a:ext uri="{FF2B5EF4-FFF2-40B4-BE49-F238E27FC236}">
                <a16:creationId xmlns:a16="http://schemas.microsoft.com/office/drawing/2014/main" id="{9CC3A242-DF3E-614F-A3AA-C7492DF03D57}"/>
              </a:ext>
            </a:extLst>
          </p:cNvPr>
          <p:cNvPicPr>
            <a:picLocks noChangeAspect="1"/>
          </p:cNvPicPr>
          <p:nvPr/>
        </p:nvPicPr>
        <p:blipFill rotWithShape="1">
          <a:blip r:embed="rId3" cstate="print">
            <a:alphaModFix amt="8000"/>
            <a:extLst>
              <a:ext uri="{28A0092B-C50C-407E-A947-70E740481C1C}">
                <a14:useLocalDpi xmlns:a14="http://schemas.microsoft.com/office/drawing/2010/main" val="0"/>
              </a:ext>
            </a:extLst>
          </a:blip>
          <a:srcRect t="272" r="28333" b="18875"/>
          <a:stretch/>
        </p:blipFill>
        <p:spPr>
          <a:xfrm>
            <a:off x="5867401" y="1446871"/>
            <a:ext cx="3276599" cy="3696629"/>
          </a:xfrm>
          <a:prstGeom prst="rect">
            <a:avLst/>
          </a:prstGeom>
        </p:spPr>
      </p:pic>
    </p:spTree>
    <p:extLst>
      <p:ext uri="{BB962C8B-B14F-4D97-AF65-F5344CB8AC3E}">
        <p14:creationId xmlns:p14="http://schemas.microsoft.com/office/powerpoint/2010/main" val="2493646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D61B06-0A86-8D41-A79B-5B82B28B2EC0}"/>
              </a:ext>
            </a:extLst>
          </p:cNvPr>
          <p:cNvSpPr txBox="1">
            <a:spLocks/>
          </p:cNvSpPr>
          <p:nvPr/>
        </p:nvSpPr>
        <p:spPr>
          <a:xfrm>
            <a:off x="381000" y="971550"/>
            <a:ext cx="6055787"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Keeping Good Books &amp; Records</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pic>
        <p:nvPicPr>
          <p:cNvPr id="10" name="Picture 9">
            <a:extLst>
              <a:ext uri="{FF2B5EF4-FFF2-40B4-BE49-F238E27FC236}">
                <a16:creationId xmlns:a16="http://schemas.microsoft.com/office/drawing/2014/main" id="{E2BF95B0-4144-A848-B094-35FAF05BC3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16" name="TextBox 15">
            <a:extLst>
              <a:ext uri="{FF2B5EF4-FFF2-40B4-BE49-F238E27FC236}">
                <a16:creationId xmlns:a16="http://schemas.microsoft.com/office/drawing/2014/main" id="{BBA96D89-F866-5542-AD62-8761AE3321C5}"/>
              </a:ext>
            </a:extLst>
          </p:cNvPr>
          <p:cNvSpPr txBox="1"/>
          <p:nvPr/>
        </p:nvSpPr>
        <p:spPr>
          <a:xfrm>
            <a:off x="381769" y="1504950"/>
            <a:ext cx="5942831" cy="2426305"/>
          </a:xfrm>
          <a:prstGeom prst="rect">
            <a:avLst/>
          </a:prstGeom>
          <a:noFill/>
        </p:spPr>
        <p:txBody>
          <a:bodyPr wrap="square" rtlCol="0">
            <a:spAutoFit/>
          </a:bodyPr>
          <a:lstStyle/>
          <a:p>
            <a:pPr>
              <a:spcAft>
                <a:spcPts val="400"/>
              </a:spcAft>
            </a:pPr>
            <a:r>
              <a:rPr lang="en-US" sz="2000" b="1" dirty="0">
                <a:solidFill>
                  <a:schemeClr val="accent2"/>
                </a:solidFill>
              </a:rPr>
              <a:t>Financial Controls &amp; Bookkeeping</a:t>
            </a:r>
          </a:p>
          <a:p>
            <a:pPr>
              <a:spcAft>
                <a:spcPts val="1000"/>
              </a:spcAft>
            </a:pPr>
            <a:r>
              <a:rPr lang="en-US" sz="1500" dirty="0">
                <a:solidFill>
                  <a:schemeClr val="bg1">
                    <a:lumMod val="10000"/>
                  </a:schemeClr>
                </a:solidFill>
                <a:latin typeface="Arial" panose="020B0604020202020204" pitchFamily="34" charset="0"/>
                <a:cs typeface="Arial" panose="020B0604020202020204" pitchFamily="34" charset="0"/>
              </a:rPr>
              <a:t>In court, the distributor admitted that it failed to implement internal accounting controls and maintain comprehensive books and records. Bribes were paid through a combination of direct payments and sub-distributors.</a:t>
            </a:r>
          </a:p>
          <a:p>
            <a:pPr>
              <a:spcAft>
                <a:spcPts val="1000"/>
              </a:spcAft>
            </a:pPr>
            <a:r>
              <a:rPr lang="en-US" sz="1500" i="1" dirty="0">
                <a:solidFill>
                  <a:schemeClr val="bg1">
                    <a:lumMod val="10000"/>
                  </a:schemeClr>
                </a:solidFill>
                <a:latin typeface="Arial" panose="020B0604020202020204" pitchFamily="34" charset="0"/>
                <a:cs typeface="Arial" panose="020B0604020202020204" pitchFamily="34" charset="0"/>
              </a:rPr>
              <a:t>Keeping strong internal controls on financial transactions and maintaining accurate books and records that reflect daily transactions in organizations are essential for remaining compliant with local laws, regulations and industry codes of conduct.</a:t>
            </a:r>
            <a:endParaRPr lang="en-US" sz="1500" i="1" dirty="0">
              <a:solidFill>
                <a:schemeClr val="bg1">
                  <a:lumMod val="10000"/>
                </a:schemeClr>
              </a:solidFill>
            </a:endParaRPr>
          </a:p>
        </p:txBody>
      </p:sp>
      <p:pic>
        <p:nvPicPr>
          <p:cNvPr id="13" name="Picture 12">
            <a:extLst>
              <a:ext uri="{FF2B5EF4-FFF2-40B4-BE49-F238E27FC236}">
                <a16:creationId xmlns:a16="http://schemas.microsoft.com/office/drawing/2014/main" id="{9CC3A242-DF3E-614F-A3AA-C7492DF03D57}"/>
              </a:ext>
            </a:extLst>
          </p:cNvPr>
          <p:cNvPicPr>
            <a:picLocks noChangeAspect="1"/>
          </p:cNvPicPr>
          <p:nvPr/>
        </p:nvPicPr>
        <p:blipFill rotWithShape="1">
          <a:blip r:embed="rId3" cstate="print">
            <a:alphaModFix amt="8000"/>
            <a:extLst>
              <a:ext uri="{28A0092B-C50C-407E-A947-70E740481C1C}">
                <a14:useLocalDpi xmlns:a14="http://schemas.microsoft.com/office/drawing/2010/main" val="0"/>
              </a:ext>
            </a:extLst>
          </a:blip>
          <a:srcRect t="272" r="28333" b="18875"/>
          <a:stretch/>
        </p:blipFill>
        <p:spPr>
          <a:xfrm>
            <a:off x="5867401" y="1446871"/>
            <a:ext cx="3276599" cy="3696629"/>
          </a:xfrm>
          <a:prstGeom prst="rect">
            <a:avLst/>
          </a:prstGeom>
        </p:spPr>
      </p:pic>
    </p:spTree>
    <p:extLst>
      <p:ext uri="{BB962C8B-B14F-4D97-AF65-F5344CB8AC3E}">
        <p14:creationId xmlns:p14="http://schemas.microsoft.com/office/powerpoint/2010/main" val="10369579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2.xml><?xml version="1.0" encoding="utf-8"?>
<ds:datastoreItem xmlns:ds="http://schemas.openxmlformats.org/officeDocument/2006/customXml" ds:itemID="{9486BC56-D86D-4C57-A0CE-9944FC7D23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F4521A-453F-478C-AED4-B69861D3DE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952</TotalTime>
  <Words>849</Words>
  <Application>Microsoft Office PowerPoint</Application>
  <PresentationFormat>On-screen Show (16:9)</PresentationFormat>
  <Paragraphs>38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Acosta, Maria Fernanda [JANCO]</cp:lastModifiedBy>
  <cp:revision>102</cp:revision>
  <dcterms:created xsi:type="dcterms:W3CDTF">2019-12-09T14:45:42Z</dcterms:created>
  <dcterms:modified xsi:type="dcterms:W3CDTF">2021-07-08T20:15:52Z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y fmtid="{D5CDD505-2E9C-101B-9397-08002B2CF9AE}" pid="3" name="ArticulateGUID">
    <vt:lpwstr>86F82DCD-9B67-4AC0-863B-86FF0BEF2C83</vt:lpwstr>
  </property>
  <property fmtid="{D5CDD505-2E9C-101B-9397-08002B2CF9AE}" pid="4" name="ArticulatePath">
    <vt:lpwstr>67gO3CKlJMZjxuEv-Keeping%20Good%20Books%20%26%20Records%20Case%20Studies (2)</vt:lpwstr>
  </property>
</Properties>
</file>