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314" r:id="rId5"/>
  </p:sldIdLst>
  <p:sldSz cx="9144000" cy="5143500" type="screen16x9"/>
  <p:notesSz cx="6858000" cy="9144000"/>
  <p:custDataLst>
    <p:tags r:id="rId7"/>
  </p:custDataLst>
  <p:defaultTextStyle>
    <a:defPPr>
      <a:defRPr lang="en-US"/>
    </a:defPPr>
    <a:lvl1pPr marL="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Med Template - Widescreen" id="{5216E385-59A4-464A-B474-6CC440EFD2FE}">
          <p14:sldIdLst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EDF5"/>
    <a:srgbClr val="3399CC"/>
    <a:srgbClr val="3798B9"/>
    <a:srgbClr val="003066"/>
    <a:srgbClr val="FFFFFF"/>
    <a:srgbClr val="9E0389"/>
    <a:srgbClr val="0082D1"/>
    <a:srgbClr val="00608A"/>
    <a:srgbClr val="7D7D7D"/>
    <a:srgbClr val="006F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18" autoAdjust="0"/>
    <p:restoredTop sz="94660"/>
  </p:normalViewPr>
  <p:slideViewPr>
    <p:cSldViewPr>
      <p:cViewPr varScale="1">
        <p:scale>
          <a:sx n="88" d="100"/>
          <a:sy n="88" d="100"/>
        </p:scale>
        <p:origin x="504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62B5B-FC4D-8846-8294-0C8C7C49C10B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730E7-6732-F843-96E6-095624929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EFEB6CA-1C35-2743-ACF4-9D5E9C314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374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96C586-57C6-CA4F-AFF1-7BC08931A4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27D432F5-3E5E-6148-9063-3D7B0C996F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4502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F56AF8D-354B-A149-AD28-AE5D621C1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DEFE32-443F-3A4F-BB88-B9AAD7441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6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8D448C27-631B-7C4C-A0DA-B64686124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0853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FE1DA31-21A3-2041-A0F2-98DB1B36C9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373" y="199929"/>
            <a:ext cx="1413991" cy="474588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5F31022-4F20-3744-AC82-9D6BB26E1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45FAEB55-E87A-B34E-AB73-3D05CA530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988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F5E4279-3A9A-C045-BF02-BB248C538DC0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</p:spTree>
    <p:extLst>
      <p:ext uri="{BB962C8B-B14F-4D97-AF65-F5344CB8AC3E}">
        <p14:creationId xmlns:p14="http://schemas.microsoft.com/office/powerpoint/2010/main" val="329111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5" r:id="rId4"/>
    <p:sldLayoutId id="2147483652" r:id="rId5"/>
  </p:sldLayoutIdLst>
  <p:txStyles>
    <p:titleStyle>
      <a:lvl1pPr algn="ctr" defTabSz="605150" rtl="0" eaLnBrk="1" latinLnBrk="0" hangingPunct="1">
        <a:spcBef>
          <a:spcPct val="0"/>
        </a:spcBef>
        <a:buNone/>
        <a:defRPr sz="2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53" kern="1200">
          <a:solidFill>
            <a:schemeClr val="tx1"/>
          </a:solidFill>
          <a:latin typeface="+mn-lt"/>
          <a:ea typeface="+mn-ea"/>
          <a:cs typeface="+mn-cs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»"/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dvamed.org/issues/ethics-compliance/global-distributor-compliance-toolkit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id="{4CD61B06-0A86-8D41-A79B-5B82B28B2EC0}"/>
              </a:ext>
            </a:extLst>
          </p:cNvPr>
          <p:cNvSpPr txBox="1">
            <a:spLocks/>
          </p:cNvSpPr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Keeping Good Books &amp; Records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8C89E8-59C8-5749-9887-E81E03073D15}"/>
              </a:ext>
            </a:extLst>
          </p:cNvPr>
          <p:cNvSpPr txBox="1"/>
          <p:nvPr/>
        </p:nvSpPr>
        <p:spPr>
          <a:xfrm>
            <a:off x="381001" y="1581150"/>
            <a:ext cx="7772400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Companies are required to maintain accurate financial records.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112187" y="67643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INSERT COMPANY NAME / EVENT / TITLE / LOGO</a:t>
            </a:r>
            <a:endParaRPr lang="en-US" sz="1200" dirty="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6593FC-F528-5E42-934A-1FF94446BA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8333" b="18875"/>
          <a:stretch/>
        </p:blipFill>
        <p:spPr>
          <a:xfrm>
            <a:off x="5867401" y="1446871"/>
            <a:ext cx="3276599" cy="36966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A8131F-BE79-9749-8452-4F308B863D58}"/>
              </a:ext>
            </a:extLst>
          </p:cNvPr>
          <p:cNvSpPr txBox="1"/>
          <p:nvPr/>
        </p:nvSpPr>
        <p:spPr>
          <a:xfrm>
            <a:off x="381001" y="2112174"/>
            <a:ext cx="2666999" cy="25930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15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</a:t>
            </a:r>
            <a:r>
              <a:rPr lang="en-US" sz="15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lang="en-US" sz="15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Accurately and fully describe transactions in your records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accurate and transparent records of all expenses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Itemize products and promotional activities in your records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4306A0-95CC-0B4A-B6FE-2E2A2EB7F66F}"/>
              </a:ext>
            </a:extLst>
          </p:cNvPr>
          <p:cNvSpPr txBox="1"/>
          <p:nvPr/>
        </p:nvSpPr>
        <p:spPr>
          <a:xfrm>
            <a:off x="3758148" y="2112174"/>
            <a:ext cx="3906307" cy="30803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15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</a:t>
            </a:r>
            <a:r>
              <a:rPr lang="en-US" sz="15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not</a:t>
            </a:r>
            <a:r>
              <a:rPr lang="en-US" sz="15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false records or documentation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false accounts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Hide payments or gifts in the cost of product or discounts offered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false documentation or other false information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intentionally vague descriptions to hide improper payments or expenses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en-US" sz="15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Mischaracterize payments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15B77EC-29AE-714F-92B2-7D03B93C8B34}"/>
              </a:ext>
            </a:extLst>
          </p:cNvPr>
          <p:cNvCxnSpPr>
            <a:cxnSpLocks/>
          </p:cNvCxnSpPr>
          <p:nvPr/>
        </p:nvCxnSpPr>
        <p:spPr>
          <a:xfrm>
            <a:off x="3352800" y="2220523"/>
            <a:ext cx="0" cy="2637227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0315B88-2014-4462-8672-55969C107896}"/>
              </a:ext>
            </a:extLst>
          </p:cNvPr>
          <p:cNvSpPr txBox="1"/>
          <p:nvPr/>
        </p:nvSpPr>
        <p:spPr>
          <a:xfrm>
            <a:off x="-29030" y="45988"/>
            <a:ext cx="726802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rgbClr val="FF0000"/>
                </a:solidFill>
                <a:effectLst/>
                <a:latin typeface="Lato"/>
                <a:ea typeface="Calibri" panose="020F0502020204030204" pitchFamily="34" charset="0"/>
                <a:cs typeface="Calibri" panose="020F0502020204030204" pitchFamily="34" charset="0"/>
              </a:rPr>
              <a:t>Disclaimer</a:t>
            </a:r>
            <a:r>
              <a:rPr lang="en-US" sz="1100" dirty="0">
                <a:solidFill>
                  <a:srgbClr val="FF0000"/>
                </a:solidFill>
                <a:effectLst/>
                <a:latin typeface="Lato"/>
                <a:ea typeface="Calibri" panose="020F0502020204030204" pitchFamily="34" charset="0"/>
              </a:rPr>
              <a:t>: </a:t>
            </a:r>
            <a:r>
              <a:rPr lang="en-US" sz="1100" b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Please note that this document is taken from the “Global Distributor Compliance Toolkit” in the Advanced Medical Technology Association® (</a:t>
            </a:r>
            <a:r>
              <a:rPr lang="en-US" sz="1100" b="1" dirty="0" err="1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AdvaMed</a:t>
            </a:r>
            <a:r>
              <a:rPr lang="en-US" sz="1100" b="1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®)  website: </a:t>
            </a:r>
            <a:r>
              <a:rPr lang="en-US" sz="1100" u="sng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  <a:hlinkClick r:id="rId6"/>
              </a:rPr>
              <a:t>https://www.advamed.org/issues/ethics-compliance/global-distributor-compliance-toolkit</a:t>
            </a:r>
            <a:r>
              <a:rPr lang="en-US" sz="1100" dirty="0">
                <a:solidFill>
                  <a:srgbClr val="313537"/>
                </a:solidFill>
                <a:effectLst/>
                <a:latin typeface="Lato"/>
                <a:ea typeface="Calibri" panose="020F0502020204030204" pitchFamily="34" charset="0"/>
              </a:rPr>
              <a:t> 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4439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7D7D7D"/>
      </a:dk1>
      <a:lt1>
        <a:srgbClr val="F3F3F3"/>
      </a:lt1>
      <a:dk2>
        <a:srgbClr val="7D7D7D"/>
      </a:dk2>
      <a:lt2>
        <a:srgbClr val="F3F3F3"/>
      </a:lt2>
      <a:accent1>
        <a:srgbClr val="1F366A"/>
      </a:accent1>
      <a:accent2>
        <a:srgbClr val="006D6F"/>
      </a:accent2>
      <a:accent3>
        <a:srgbClr val="71B1A2"/>
      </a:accent3>
      <a:accent4>
        <a:srgbClr val="707074"/>
      </a:accent4>
      <a:accent5>
        <a:srgbClr val="E6E6E8"/>
      </a:accent5>
      <a:accent6>
        <a:srgbClr val="D2E3DE"/>
      </a:accent6>
      <a:hlink>
        <a:srgbClr val="006D6E"/>
      </a:hlink>
      <a:folHlink>
        <a:srgbClr val="71B1A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vaMed PowerPoint Template - Widescreen 16.9 - Template - WB" id="{ABA75B98-E919-468E-B4D6-2BCC608BD875}" vid="{E06B004C-1CC5-4A03-8025-0FE4807796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79495D95BE44091C8E28A124A2B08" ma:contentTypeVersion="13" ma:contentTypeDescription="Create a new document." ma:contentTypeScope="" ma:versionID="92245dd4470408e7ecadf54b26df66e3">
  <xsd:schema xmlns:xsd="http://www.w3.org/2001/XMLSchema" xmlns:xs="http://www.w3.org/2001/XMLSchema" xmlns:p="http://schemas.microsoft.com/office/2006/metadata/properties" xmlns:ns2="f421dfa5-c9ed-4430-a1d6-a910a98df361" xmlns:ns3="09154ae6-5136-43c5-a3bd-19530b09e54b" targetNamespace="http://schemas.microsoft.com/office/2006/metadata/properties" ma:root="true" ma:fieldsID="e8b6b8ca14ac94ac31dccc84d89ecc3a" ns2:_="" ns3:_="">
    <xsd:import namespace="f421dfa5-c9ed-4430-a1d6-a910a98df361"/>
    <xsd:import namespace="09154ae6-5136-43c5-a3bd-19530b09e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1dfa5-c9ed-4430-a1d6-a910a98df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20" nillable="true" ma:displayName="Notes" ma:format="Dropdown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54ae6-5136-43c5-a3bd-19530b09e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f421dfa5-c9ed-4430-a1d6-a910a98df361" xsi:nil="true"/>
  </documentManagement>
</p:properties>
</file>

<file path=customXml/itemProps1.xml><?xml version="1.0" encoding="utf-8"?>
<ds:datastoreItem xmlns:ds="http://schemas.openxmlformats.org/officeDocument/2006/customXml" ds:itemID="{F1F4521A-453F-478C-AED4-B69861D3DE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94564A-3F7C-4A34-9B3A-24DC0761A1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1dfa5-c9ed-4430-a1d6-a910a98df361"/>
    <ds:schemaRef ds:uri="09154ae6-5136-43c5-a3bd-19530b09e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3F62EF-0325-4C2B-8349-6A552D264902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f0abc5f-2d1c-41e8-8a4d-484e88cee840"/>
    <ds:schemaRef ds:uri="43b224e3-a9e4-4124-a1be-9077015b3d57"/>
    <ds:schemaRef ds:uri="f421dfa5-c9ed-4430-a1d6-a910a98df36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AdvaMed PowerPoint Template - Widescreen 16.9 - Template - WB</Template>
  <TotalTime>931</TotalTime>
  <Words>135</Words>
  <Application>Microsoft Office PowerPoint</Application>
  <PresentationFormat>On-screen Show (16:9)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Gumpert, Ethan</dc:creator>
  <cp:lastModifiedBy>Acosta, Maria Fernanda [JANCO]</cp:lastModifiedBy>
  <cp:revision>99</cp:revision>
  <dcterms:created xsi:type="dcterms:W3CDTF">2019-12-09T14:45:42Z</dcterms:created>
  <dcterms:modified xsi:type="dcterms:W3CDTF">2021-07-08T20:14:50Z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0x0101000DF79495D95BE44091C8E28A124A2B08</vt:lpwstr>
  </property>
</Properties>
</file>