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7" r:id="rId5"/>
    <p:sldId id="291" r:id="rId6"/>
    <p:sldId id="309" r:id="rId7"/>
    <p:sldId id="310" r:id="rId8"/>
    <p:sldId id="312" r:id="rId9"/>
    <p:sldId id="313" r:id="rId10"/>
    <p:sldId id="315" r:id="rId11"/>
    <p:sldId id="316" r:id="rId12"/>
    <p:sldId id="314" r:id="rId13"/>
    <p:sldId id="317" r:id="rId14"/>
    <p:sldId id="318" r:id="rId15"/>
    <p:sldId id="319" r:id="rId16"/>
    <p:sldId id="320" r:id="rId17"/>
  </p:sldIdLst>
  <p:sldSz cx="9144000" cy="5143500" type="screen16x9"/>
  <p:notesSz cx="6858000" cy="9144000"/>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216E385-59A4-464A-B474-6CC440EFD2FE}">
          <p14:sldIdLst>
            <p14:sldId id="307"/>
            <p14:sldId id="291"/>
            <p14:sldId id="309"/>
            <p14:sldId id="310"/>
            <p14:sldId id="312"/>
            <p14:sldId id="313"/>
            <p14:sldId id="315"/>
            <p14:sldId id="316"/>
            <p14:sldId id="314"/>
            <p14:sldId id="317"/>
            <p14:sldId id="318"/>
            <p14:sldId id="319"/>
            <p14:sldId id="32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EDF5"/>
    <a:srgbClr val="3399CC"/>
    <a:srgbClr val="3798B9"/>
    <a:srgbClr val="003066"/>
    <a:srgbClr val="FFFFFF"/>
    <a:srgbClr val="9E0389"/>
    <a:srgbClr val="0082D1"/>
    <a:srgbClr val="00608A"/>
    <a:srgbClr val="7D7D7D"/>
    <a:srgbClr val="006F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autoAdjust="0"/>
    <p:restoredTop sz="94660"/>
  </p:normalViewPr>
  <p:slideViewPr>
    <p:cSldViewPr>
      <p:cViewPr varScale="1">
        <p:scale>
          <a:sx n="88" d="100"/>
          <a:sy n="88" d="100"/>
        </p:scale>
        <p:origin x="660"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5DD9426B-67CC-4A06-AF05-FA1A8DE86294}"/>
    <pc:docChg chg="modSld">
      <pc:chgData name="Kassem, Rana [GTSBE]" userId="e4c360c7-7847-46e6-bdb2-4d20c8ce8a85" providerId="ADAL" clId="{5DD9426B-67CC-4A06-AF05-FA1A8DE86294}" dt="2021-05-19T07:38:19.107" v="9" actId="207"/>
      <pc:docMkLst>
        <pc:docMk/>
      </pc:docMkLst>
      <pc:sldChg chg="addSp modSp mod">
        <pc:chgData name="Kassem, Rana [GTSBE]" userId="e4c360c7-7847-46e6-bdb2-4d20c8ce8a85" providerId="ADAL" clId="{5DD9426B-67CC-4A06-AF05-FA1A8DE86294}" dt="2021-05-19T07:38:19.107" v="9" actId="207"/>
        <pc:sldMkLst>
          <pc:docMk/>
          <pc:sldMk cId="2644061687" sldId="307"/>
        </pc:sldMkLst>
        <pc:spChg chg="add mod">
          <ac:chgData name="Kassem, Rana [GTSBE]" userId="e4c360c7-7847-46e6-bdb2-4d20c8ce8a85" providerId="ADAL" clId="{5DD9426B-67CC-4A06-AF05-FA1A8DE86294}" dt="2021-05-19T07:38:19.107" v="9" actId="207"/>
          <ac:spMkLst>
            <pc:docMk/>
            <pc:sldMk cId="2644061687" sldId="307"/>
            <ac:spMk id="2" creationId="{144D8B12-8698-4B4D-A177-EEC1D6B7E76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5/19/2021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F2A029F2-0AFB-0740-874E-3DB6D16E2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200" y="204106"/>
            <a:ext cx="1170075" cy="539496"/>
          </a:xfrm>
          <a:prstGeom prst="rect">
            <a:avLst/>
          </a:prstGeom>
        </p:spPr>
      </p:pic>
    </p:spTree>
    <p:extLst>
      <p:ext uri="{BB962C8B-B14F-4D97-AF65-F5344CB8AC3E}">
        <p14:creationId xmlns:p14="http://schemas.microsoft.com/office/powerpoint/2010/main" val="282374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ADAC8B1C-7777-CC48-B816-E229723ECD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200" y="204106"/>
            <a:ext cx="1170075" cy="539496"/>
          </a:xfrm>
          <a:prstGeom prst="rect">
            <a:avLst/>
          </a:prstGeom>
        </p:spPr>
      </p:pic>
    </p:spTree>
    <p:extLst>
      <p:ext uri="{BB962C8B-B14F-4D97-AF65-F5344CB8AC3E}">
        <p14:creationId xmlns:p14="http://schemas.microsoft.com/office/powerpoint/2010/main" val="2525107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6" name="Title 3">
            <a:extLst>
              <a:ext uri="{FF2B5EF4-FFF2-40B4-BE49-F238E27FC236}">
                <a16:creationId xmlns:a16="http://schemas.microsoft.com/office/drawing/2014/main"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pic>
        <p:nvPicPr>
          <p:cNvPr id="5" name="Picture 4">
            <a:extLst>
              <a:ext uri="{FF2B5EF4-FFF2-40B4-BE49-F238E27FC236}">
                <a16:creationId xmlns:a16="http://schemas.microsoft.com/office/drawing/2014/main" id="{8DE875E4-F01C-C940-B042-31220EC28CF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070724" y="204106"/>
            <a:ext cx="1795551" cy="548640"/>
          </a:xfrm>
          <a:prstGeom prst="rect">
            <a:avLst/>
          </a:prstGeom>
        </p:spPr>
      </p:pic>
    </p:spTree>
    <p:extLst>
      <p:ext uri="{BB962C8B-B14F-4D97-AF65-F5344CB8AC3E}">
        <p14:creationId xmlns:p14="http://schemas.microsoft.com/office/powerpoint/2010/main" val="2074502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3">
            <a:extLst>
              <a:ext uri="{FF2B5EF4-FFF2-40B4-BE49-F238E27FC236}">
                <a16:creationId xmlns:a16="http://schemas.microsoft.com/office/drawing/2014/main"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07695E8B-B693-3A41-92DF-1B16E61BF4D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070725" y="199534"/>
            <a:ext cx="1795549" cy="548640"/>
          </a:xfrm>
          <a:prstGeom prst="rect">
            <a:avLst/>
          </a:prstGeom>
        </p:spPr>
      </p:pic>
    </p:spTree>
    <p:extLst>
      <p:ext uri="{BB962C8B-B14F-4D97-AF65-F5344CB8AC3E}">
        <p14:creationId xmlns:p14="http://schemas.microsoft.com/office/powerpoint/2010/main" val="222085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7" name="Text Placeholder 2">
            <a:extLst>
              <a:ext uri="{FF2B5EF4-FFF2-40B4-BE49-F238E27FC236}">
                <a16:creationId xmlns:a16="http://schemas.microsoft.com/office/drawing/2014/main"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Title 3">
            <a:extLst>
              <a:ext uri="{FF2B5EF4-FFF2-40B4-BE49-F238E27FC236}">
                <a16:creationId xmlns:a16="http://schemas.microsoft.com/office/drawing/2014/main"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pic>
        <p:nvPicPr>
          <p:cNvPr id="9" name="Picture 8">
            <a:extLst>
              <a:ext uri="{FF2B5EF4-FFF2-40B4-BE49-F238E27FC236}">
                <a16:creationId xmlns:a16="http://schemas.microsoft.com/office/drawing/2014/main" id="{897FE612-859D-7F47-817D-8F266D27C0F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070725" y="199534"/>
            <a:ext cx="1795549" cy="548640"/>
          </a:xfrm>
          <a:prstGeom prst="rect">
            <a:avLst/>
          </a:prstGeom>
        </p:spPr>
      </p:pic>
    </p:spTree>
    <p:extLst>
      <p:ext uri="{BB962C8B-B14F-4D97-AF65-F5344CB8AC3E}">
        <p14:creationId xmlns:p14="http://schemas.microsoft.com/office/powerpoint/2010/main" val="3409882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DD1278-4644-734C-9664-FD1637C84D02}"/>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2179428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1" r:id="rId4"/>
    <p:sldLayoutId id="2147483655" r:id="rId5"/>
    <p:sldLayoutId id="2147483652" r:id="rId6"/>
    <p:sldLayoutId id="2147483656" r:id="rId7"/>
  </p:sldLayoutIdLst>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s://www.advamed.org/issues/ethics-compliance/global-distributor-compliance-toolki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64F44F-C4DE-FE42-B69F-7A2B45BA6594}"/>
              </a:ext>
            </a:extLst>
          </p:cNvPr>
          <p:cNvPicPr>
            <a:picLocks noChangeAspect="1"/>
          </p:cNvPicPr>
          <p:nvPr/>
        </p:nvPicPr>
        <p:blipFill rotWithShape="1">
          <a:blip r:embed="rId2" cstate="print">
            <a:alphaModFix amt="40000"/>
            <a:extLst>
              <a:ext uri="{28A0092B-C50C-407E-A947-70E740481C1C}">
                <a14:useLocalDpi xmlns:a14="http://schemas.microsoft.com/office/drawing/2010/main" val="0"/>
              </a:ext>
            </a:extLst>
          </a:blip>
          <a:srcRect l="-5624" t="18360" r="36252" b="18360"/>
          <a:stretch/>
        </p:blipFill>
        <p:spPr>
          <a:xfrm>
            <a:off x="3505200" y="0"/>
            <a:ext cx="5638800" cy="5143500"/>
          </a:xfrm>
          <a:prstGeom prst="rect">
            <a:avLst/>
          </a:prstGeom>
        </p:spPr>
      </p:pic>
      <p:sp>
        <p:nvSpPr>
          <p:cNvPr id="4" name="TextBox 3">
            <a:extLst>
              <a:ext uri="{FF2B5EF4-FFF2-40B4-BE49-F238E27FC236}">
                <a16:creationId xmlns:a16="http://schemas.microsoft.com/office/drawing/2014/main" id="{224B05C0-58EF-C54C-8745-13B68C82670A}"/>
              </a:ext>
            </a:extLst>
          </p:cNvPr>
          <p:cNvSpPr txBox="1"/>
          <p:nvPr/>
        </p:nvSpPr>
        <p:spPr>
          <a:xfrm>
            <a:off x="457200" y="1276350"/>
            <a:ext cx="4572000" cy="1837426"/>
          </a:xfrm>
          <a:prstGeom prst="rect">
            <a:avLst/>
          </a:prstGeom>
          <a:noFill/>
        </p:spPr>
        <p:txBody>
          <a:bodyPr wrap="square" rtlCol="0">
            <a:spAutoFit/>
          </a:bodyPr>
          <a:lstStyle/>
          <a:p>
            <a:pPr>
              <a:lnSpc>
                <a:spcPct val="90000"/>
              </a:lnSpc>
            </a:pPr>
            <a:r>
              <a:rPr lang="en-US" sz="4200" cap="all" dirty="0">
                <a:solidFill>
                  <a:schemeClr val="bg1"/>
                </a:solidFill>
                <a:latin typeface="Arial" panose="020B0604020202020204" pitchFamily="34" charset="0"/>
                <a:ea typeface="National Bold" panose="02000503000000020004" pitchFamily="50" charset="0"/>
                <a:cs typeface="Arial" panose="020B0604020202020204" pitchFamily="34" charset="0"/>
              </a:rPr>
              <a:t>Key Areas </a:t>
            </a:r>
            <a:br>
              <a:rPr lang="en-US" sz="4200" cap="all" dirty="0">
                <a:solidFill>
                  <a:schemeClr val="bg1"/>
                </a:solidFill>
                <a:latin typeface="Arial" panose="020B0604020202020204" pitchFamily="34" charset="0"/>
                <a:ea typeface="National Bold" panose="02000503000000020004" pitchFamily="50" charset="0"/>
                <a:cs typeface="Arial" panose="020B0604020202020204" pitchFamily="34" charset="0"/>
              </a:rPr>
            </a:br>
            <a:r>
              <a:rPr lang="en-US" sz="4200" cap="all" dirty="0">
                <a:solidFill>
                  <a:schemeClr val="bg1"/>
                </a:solidFill>
                <a:latin typeface="Arial" panose="020B0604020202020204" pitchFamily="34" charset="0"/>
                <a:ea typeface="National Bold" panose="02000503000000020004" pitchFamily="50" charset="0"/>
                <a:cs typeface="Arial" panose="020B0604020202020204" pitchFamily="34" charset="0"/>
              </a:rPr>
              <a:t>of Global Compliance</a:t>
            </a:r>
          </a:p>
        </p:txBody>
      </p:sp>
      <p:sp>
        <p:nvSpPr>
          <p:cNvPr id="5" name="Rectangle 4">
            <a:extLst>
              <a:ext uri="{FF2B5EF4-FFF2-40B4-BE49-F238E27FC236}">
                <a16:creationId xmlns:a16="http://schemas.microsoft.com/office/drawing/2014/main" id="{368B96B9-5181-7C46-A55B-D64B9C0B2B84}"/>
              </a:ext>
            </a:extLst>
          </p:cNvPr>
          <p:cNvSpPr/>
          <p:nvPr/>
        </p:nvSpPr>
        <p:spPr>
          <a:xfrm>
            <a:off x="457200" y="3181350"/>
            <a:ext cx="3886200" cy="397801"/>
          </a:xfrm>
          <a:prstGeom prst="rect">
            <a:avLst/>
          </a:prstGeom>
        </p:spPr>
        <p:txBody>
          <a:bodyPr wrap="square">
            <a:spAutoFit/>
          </a:bodyPr>
          <a:lstStyle/>
          <a:p>
            <a:r>
              <a:rPr lang="en-US" sz="1985" b="1" dirty="0">
                <a:solidFill>
                  <a:schemeClr val="accent3">
                    <a:lumMod val="60000"/>
                    <a:lumOff val="40000"/>
                  </a:schemeClr>
                </a:solidFill>
                <a:ea typeface="National Medium" pitchFamily="50" charset="0"/>
                <a:cs typeface="Calibri Light" panose="020F0302020204030204" pitchFamily="34" charset="0"/>
              </a:rPr>
              <a:t>An Introduction</a:t>
            </a:r>
          </a:p>
        </p:txBody>
      </p:sp>
      <p:pic>
        <p:nvPicPr>
          <p:cNvPr id="10" name="Picture 9" descr="A close up of a sign&#10;&#10;Description automatically generated">
            <a:extLst>
              <a:ext uri="{FF2B5EF4-FFF2-40B4-BE49-F238E27FC236}">
                <a16:creationId xmlns:a16="http://schemas.microsoft.com/office/drawing/2014/main" id="{1480C30F-2A76-F442-9351-F8E13446D2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4018354"/>
            <a:ext cx="2721897" cy="831691"/>
          </a:xfrm>
          <a:prstGeom prst="rect">
            <a:avLst/>
          </a:prstGeom>
        </p:spPr>
      </p:pic>
      <p:sp>
        <p:nvSpPr>
          <p:cNvPr id="2" name="TextBox 1">
            <a:extLst>
              <a:ext uri="{FF2B5EF4-FFF2-40B4-BE49-F238E27FC236}">
                <a16:creationId xmlns:a16="http://schemas.microsoft.com/office/drawing/2014/main" id="{144D8B12-8698-4B4D-A177-EEC1D6B7E764}"/>
              </a:ext>
            </a:extLst>
          </p:cNvPr>
          <p:cNvSpPr txBox="1"/>
          <p:nvPr/>
        </p:nvSpPr>
        <p:spPr>
          <a:xfrm>
            <a:off x="304800" y="209550"/>
            <a:ext cx="7543800" cy="830997"/>
          </a:xfrm>
          <a:prstGeom prst="rect">
            <a:avLst/>
          </a:prstGeom>
          <a:noFill/>
        </p:spPr>
        <p:txBody>
          <a:bodyPr wrap="square" rtlCol="0">
            <a:spAutoFit/>
          </a:bodyPr>
          <a:lstStyle/>
          <a:p>
            <a:r>
              <a:rPr lang="en-US" sz="1200" b="1" dirty="0">
                <a:solidFill>
                  <a:schemeClr val="accent2">
                    <a:lumMod val="60000"/>
                    <a:lumOff val="40000"/>
                  </a:schemeClr>
                </a:solidFill>
                <a:effectLst/>
                <a:latin typeface="Lato"/>
                <a:ea typeface="Calibri" panose="020F0502020204030204" pitchFamily="34" charset="0"/>
                <a:cs typeface="Calibri" panose="020F0502020204030204" pitchFamily="34" charset="0"/>
              </a:rPr>
              <a:t>Disclaimer</a:t>
            </a:r>
            <a:r>
              <a:rPr lang="en-US" sz="1200" dirty="0">
                <a:solidFill>
                  <a:schemeClr val="accent2">
                    <a:lumMod val="60000"/>
                    <a:lumOff val="40000"/>
                  </a:schemeClr>
                </a:solidFill>
                <a:effectLst/>
                <a:latin typeface="Lato"/>
                <a:ea typeface="Calibri" panose="020F0502020204030204" pitchFamily="34" charset="0"/>
              </a:rPr>
              <a:t>: </a:t>
            </a:r>
            <a:r>
              <a:rPr lang="en-US" sz="1200" dirty="0">
                <a:solidFill>
                  <a:schemeClr val="bg1"/>
                </a:solidFill>
                <a:effectLst/>
                <a:latin typeface="Lato"/>
                <a:ea typeface="Calibri" panose="020F0502020204030204" pitchFamily="34" charset="0"/>
              </a:rPr>
              <a:t>Please note that this document is taken from the “Global Distributor Compliance Toolkit” in the Advanced Medical Technology Association® (</a:t>
            </a:r>
            <a:r>
              <a:rPr lang="en-US" sz="1200" dirty="0" err="1">
                <a:solidFill>
                  <a:schemeClr val="bg1"/>
                </a:solidFill>
                <a:effectLst/>
                <a:latin typeface="Lato"/>
                <a:ea typeface="Calibri" panose="020F0502020204030204" pitchFamily="34" charset="0"/>
              </a:rPr>
              <a:t>AdvaMed</a:t>
            </a:r>
            <a:r>
              <a:rPr lang="en-US" sz="1200" dirty="0">
                <a:solidFill>
                  <a:schemeClr val="bg1"/>
                </a:solidFill>
                <a:effectLst/>
                <a:latin typeface="Lato"/>
                <a:ea typeface="Calibri" panose="020F0502020204030204" pitchFamily="34" charset="0"/>
              </a:rPr>
              <a:t>®)  website: </a:t>
            </a:r>
            <a:r>
              <a:rPr lang="en-US" sz="1200" u="sng" dirty="0">
                <a:solidFill>
                  <a:schemeClr val="bg1"/>
                </a:solidFill>
                <a:effectLst/>
                <a:latin typeface="Lato"/>
                <a:ea typeface="Calibri" panose="020F0502020204030204" pitchFamily="34" charset="0"/>
                <a:hlinkClick r:id="rId4">
                  <a:extLst>
                    <a:ext uri="{A12FA001-AC4F-418D-AE19-62706E023703}">
                      <ahyp:hlinkClr xmlns:ahyp="http://schemas.microsoft.com/office/drawing/2018/hyperlinkcolor" val="tx"/>
                    </a:ext>
                  </a:extLst>
                </a:hlinkClick>
              </a:rPr>
              <a:t>https://www.advamed.org/issues/ethics-compliance/global-distributor-compliance-toolkit</a:t>
            </a:r>
            <a:r>
              <a:rPr lang="en-US" sz="1200" dirty="0">
                <a:solidFill>
                  <a:schemeClr val="bg1"/>
                </a:solidFill>
                <a:effectLst/>
                <a:latin typeface="Lato"/>
                <a:ea typeface="Calibri" panose="020F0502020204030204" pitchFamily="34" charset="0"/>
              </a:rPr>
              <a:t> </a:t>
            </a:r>
            <a:endParaRPr lang="en-US" sz="1200" dirty="0">
              <a:solidFill>
                <a:schemeClr val="bg1"/>
              </a:solidFill>
              <a:effectLst/>
              <a:latin typeface="Calibri" panose="020F0502020204030204" pitchFamily="34" charset="0"/>
              <a:ea typeface="Calibri" panose="020F0502020204030204" pitchFamily="34" charset="0"/>
            </a:endParaRPr>
          </a:p>
          <a:p>
            <a:endParaRPr lang="en-US" sz="1200" dirty="0">
              <a:solidFill>
                <a:schemeClr val="bg1"/>
              </a:solidFill>
            </a:endParaRPr>
          </a:p>
        </p:txBody>
      </p:sp>
    </p:spTree>
    <p:extLst>
      <p:ext uri="{BB962C8B-B14F-4D97-AF65-F5344CB8AC3E}">
        <p14:creationId xmlns:p14="http://schemas.microsoft.com/office/powerpoint/2010/main" val="2644061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11FD4E-B7E5-8A4F-973B-3A6426F87E84}"/>
              </a:ext>
            </a:extLst>
          </p:cNvPr>
          <p:cNvSpPr>
            <a:spLocks noGrp="1"/>
          </p:cNvSpPr>
          <p:nvPr>
            <p:ph type="title"/>
          </p:nvPr>
        </p:nvSpPr>
        <p:spPr/>
        <p:txBody>
          <a:bodyPr/>
          <a:lstStyle/>
          <a:p>
            <a:r>
              <a:rPr lang="en-US" sz="3400" dirty="0"/>
              <a:t>Doing Business with Integrity</a:t>
            </a:r>
          </a:p>
        </p:txBody>
      </p:sp>
      <p:sp>
        <p:nvSpPr>
          <p:cNvPr id="6" name="TextBox 5">
            <a:extLst>
              <a:ext uri="{FF2B5EF4-FFF2-40B4-BE49-F238E27FC236}">
                <a16:creationId xmlns:a16="http://schemas.microsoft.com/office/drawing/2014/main" id="{3991A0FB-3B98-D948-9F3E-653BD5240EF9}"/>
              </a:ext>
            </a:extLst>
          </p:cNvPr>
          <p:cNvSpPr txBox="1"/>
          <p:nvPr/>
        </p:nvSpPr>
        <p:spPr>
          <a:xfrm>
            <a:off x="433752" y="1733550"/>
            <a:ext cx="7033848" cy="2868221"/>
          </a:xfrm>
          <a:prstGeom prst="rect">
            <a:avLst/>
          </a:prstGeom>
          <a:noFill/>
        </p:spPr>
        <p:txBody>
          <a:bodyPr wrap="square" rtlCol="0">
            <a:spAutoFit/>
          </a:bodyPr>
          <a:lstStyle/>
          <a:p>
            <a:pPr>
              <a:lnSpc>
                <a:spcPct val="110000"/>
              </a:lnSpc>
              <a:spcAft>
                <a:spcPts val="1000"/>
              </a:spcAft>
            </a:pPr>
            <a:r>
              <a:rPr lang="en-US" sz="1500" dirty="0">
                <a:solidFill>
                  <a:schemeClr val="bg2"/>
                </a:solidFill>
              </a:rPr>
              <a:t>Our industry is highly regulated, so it is important to know and observe the law in every country where you do business. Compliance means not only following the letter of the law, regulations, policies and rules, but also their spirit. </a:t>
            </a:r>
          </a:p>
          <a:p>
            <a:pPr>
              <a:lnSpc>
                <a:spcPct val="110000"/>
              </a:lnSpc>
              <a:spcAft>
                <a:spcPts val="1000"/>
              </a:spcAft>
            </a:pPr>
            <a:r>
              <a:rPr lang="en-US" sz="1500" dirty="0">
                <a:solidFill>
                  <a:schemeClr val="bg2"/>
                </a:solidFill>
              </a:rPr>
              <a:t>Developing an effective compliance program is critical to maintaining the highest ethical standards in the execution of business duties while complying with all applicable laws, rules and regulations. </a:t>
            </a:r>
          </a:p>
          <a:p>
            <a:pPr>
              <a:lnSpc>
                <a:spcPct val="110000"/>
              </a:lnSpc>
              <a:spcAft>
                <a:spcPts val="1000"/>
              </a:spcAft>
            </a:pPr>
            <a:r>
              <a:rPr lang="en-US" sz="1500" dirty="0">
                <a:solidFill>
                  <a:schemeClr val="bg2"/>
                </a:solidFill>
              </a:rPr>
              <a:t>This training is designed to help you develop an effective compliance program that addresses anti-bribery and anti-corruption issues. Anti-corruption laws do not differentiate between acts done by a Company or acts done by a third party acting on the Company’s behalf.  </a:t>
            </a:r>
          </a:p>
        </p:txBody>
      </p:sp>
    </p:spTree>
    <p:extLst>
      <p:ext uri="{BB962C8B-B14F-4D97-AF65-F5344CB8AC3E}">
        <p14:creationId xmlns:p14="http://schemas.microsoft.com/office/powerpoint/2010/main" val="2131815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11FD4E-B7E5-8A4F-973B-3A6426F87E84}"/>
              </a:ext>
            </a:extLst>
          </p:cNvPr>
          <p:cNvSpPr>
            <a:spLocks noGrp="1"/>
          </p:cNvSpPr>
          <p:nvPr>
            <p:ph type="title"/>
          </p:nvPr>
        </p:nvSpPr>
        <p:spPr/>
        <p:txBody>
          <a:bodyPr/>
          <a:lstStyle/>
          <a:p>
            <a:r>
              <a:rPr lang="en-US" sz="3400" dirty="0"/>
              <a:t>Key Areas of Global Compliance</a:t>
            </a:r>
            <a:br>
              <a:rPr lang="en-US" sz="3400" dirty="0"/>
            </a:br>
            <a:endParaRPr lang="en-US" sz="3400" dirty="0"/>
          </a:p>
        </p:txBody>
      </p:sp>
      <p:sp>
        <p:nvSpPr>
          <p:cNvPr id="2" name="Rectangle 1">
            <a:extLst>
              <a:ext uri="{FF2B5EF4-FFF2-40B4-BE49-F238E27FC236}">
                <a16:creationId xmlns:a16="http://schemas.microsoft.com/office/drawing/2014/main" id="{5A0C2C1F-3A79-714D-8C9F-D0A3FCC7E8BB}"/>
              </a:ext>
            </a:extLst>
          </p:cNvPr>
          <p:cNvSpPr/>
          <p:nvPr/>
        </p:nvSpPr>
        <p:spPr>
          <a:xfrm>
            <a:off x="294229" y="3552913"/>
            <a:ext cx="1153570" cy="600164"/>
          </a:xfrm>
          <a:prstGeom prst="rect">
            <a:avLst/>
          </a:prstGeom>
        </p:spPr>
        <p:txBody>
          <a:bodyPr wrap="square">
            <a:spAutoFit/>
          </a:bodyPr>
          <a:lstStyle/>
          <a:p>
            <a:pPr algn="ctr"/>
            <a:r>
              <a:rPr lang="en-US" sz="1100" b="1" dirty="0">
                <a:solidFill>
                  <a:schemeClr val="accent1"/>
                </a:solidFill>
              </a:rPr>
              <a:t>Recognizing Government Officials</a:t>
            </a:r>
          </a:p>
        </p:txBody>
      </p:sp>
      <p:sp>
        <p:nvSpPr>
          <p:cNvPr id="6" name="Rectangle 5">
            <a:extLst>
              <a:ext uri="{FF2B5EF4-FFF2-40B4-BE49-F238E27FC236}">
                <a16:creationId xmlns:a16="http://schemas.microsoft.com/office/drawing/2014/main" id="{DA10100A-3114-2643-96CE-B3571BFA2E4E}"/>
              </a:ext>
            </a:extLst>
          </p:cNvPr>
          <p:cNvSpPr/>
          <p:nvPr/>
        </p:nvSpPr>
        <p:spPr>
          <a:xfrm>
            <a:off x="1609003" y="3572922"/>
            <a:ext cx="1411631" cy="600164"/>
          </a:xfrm>
          <a:prstGeom prst="rect">
            <a:avLst/>
          </a:prstGeom>
        </p:spPr>
        <p:txBody>
          <a:bodyPr wrap="square">
            <a:spAutoFit/>
          </a:bodyPr>
          <a:lstStyle/>
          <a:p>
            <a:pPr algn="ctr"/>
            <a:r>
              <a:rPr lang="en-US" sz="1100" b="1" dirty="0">
                <a:solidFill>
                  <a:schemeClr val="accent1"/>
                </a:solidFill>
              </a:rPr>
              <a:t>Identifying Conflicts of Interest</a:t>
            </a:r>
          </a:p>
        </p:txBody>
      </p:sp>
      <p:sp>
        <p:nvSpPr>
          <p:cNvPr id="7" name="Rectangle 6">
            <a:extLst>
              <a:ext uri="{FF2B5EF4-FFF2-40B4-BE49-F238E27FC236}">
                <a16:creationId xmlns:a16="http://schemas.microsoft.com/office/drawing/2014/main" id="{4E2A9C94-059A-7446-8F90-CE0CC7739A54}"/>
              </a:ext>
            </a:extLst>
          </p:cNvPr>
          <p:cNvSpPr/>
          <p:nvPr/>
        </p:nvSpPr>
        <p:spPr>
          <a:xfrm>
            <a:off x="3079398" y="3562350"/>
            <a:ext cx="1427134" cy="600164"/>
          </a:xfrm>
          <a:prstGeom prst="rect">
            <a:avLst/>
          </a:prstGeom>
        </p:spPr>
        <p:txBody>
          <a:bodyPr wrap="square">
            <a:spAutoFit/>
          </a:bodyPr>
          <a:lstStyle/>
          <a:p>
            <a:pPr algn="ctr"/>
            <a:r>
              <a:rPr lang="en-US" sz="1100" b="1" dirty="0">
                <a:solidFill>
                  <a:schemeClr val="accent1"/>
                </a:solidFill>
              </a:rPr>
              <a:t>Preventing Bribery &amp; Corruption</a:t>
            </a:r>
          </a:p>
        </p:txBody>
      </p:sp>
      <p:sp>
        <p:nvSpPr>
          <p:cNvPr id="11" name="Rectangle 10">
            <a:extLst>
              <a:ext uri="{FF2B5EF4-FFF2-40B4-BE49-F238E27FC236}">
                <a16:creationId xmlns:a16="http://schemas.microsoft.com/office/drawing/2014/main" id="{C65EDBF8-F851-344C-8447-7521FAF0D49D}"/>
              </a:ext>
            </a:extLst>
          </p:cNvPr>
          <p:cNvSpPr/>
          <p:nvPr/>
        </p:nvSpPr>
        <p:spPr>
          <a:xfrm>
            <a:off x="4565297" y="3562350"/>
            <a:ext cx="1427127" cy="430887"/>
          </a:xfrm>
          <a:prstGeom prst="rect">
            <a:avLst/>
          </a:prstGeom>
        </p:spPr>
        <p:txBody>
          <a:bodyPr wrap="square">
            <a:spAutoFit/>
          </a:bodyPr>
          <a:lstStyle/>
          <a:p>
            <a:pPr algn="ctr"/>
            <a:r>
              <a:rPr lang="en-US" sz="1100" b="1" dirty="0">
                <a:solidFill>
                  <a:schemeClr val="accent1"/>
                </a:solidFill>
              </a:rPr>
              <a:t>Keeping Good Books &amp; Records</a:t>
            </a:r>
          </a:p>
        </p:txBody>
      </p:sp>
      <p:sp>
        <p:nvSpPr>
          <p:cNvPr id="12" name="Rectangle 11">
            <a:extLst>
              <a:ext uri="{FF2B5EF4-FFF2-40B4-BE49-F238E27FC236}">
                <a16:creationId xmlns:a16="http://schemas.microsoft.com/office/drawing/2014/main" id="{09E1A6C3-93F5-F14E-9FE5-61BC0F07AE62}"/>
              </a:ext>
            </a:extLst>
          </p:cNvPr>
          <p:cNvSpPr/>
          <p:nvPr/>
        </p:nvSpPr>
        <p:spPr>
          <a:xfrm>
            <a:off x="6051212" y="3552911"/>
            <a:ext cx="1427126" cy="938719"/>
          </a:xfrm>
          <a:prstGeom prst="rect">
            <a:avLst/>
          </a:prstGeom>
        </p:spPr>
        <p:txBody>
          <a:bodyPr wrap="square">
            <a:spAutoFit/>
          </a:bodyPr>
          <a:lstStyle/>
          <a:p>
            <a:pPr algn="ctr"/>
            <a:r>
              <a:rPr lang="en-US" sz="1100" b="1" dirty="0">
                <a:solidFill>
                  <a:schemeClr val="accent1"/>
                </a:solidFill>
              </a:rPr>
              <a:t>Interacting With Health Care Professionals &amp; Government Officials</a:t>
            </a:r>
          </a:p>
        </p:txBody>
      </p:sp>
      <p:sp>
        <p:nvSpPr>
          <p:cNvPr id="13" name="Rectangle 12">
            <a:extLst>
              <a:ext uri="{FF2B5EF4-FFF2-40B4-BE49-F238E27FC236}">
                <a16:creationId xmlns:a16="http://schemas.microsoft.com/office/drawing/2014/main" id="{745E44C2-3543-A845-926B-274D5C7177B8}"/>
              </a:ext>
            </a:extLst>
          </p:cNvPr>
          <p:cNvSpPr/>
          <p:nvPr/>
        </p:nvSpPr>
        <p:spPr>
          <a:xfrm>
            <a:off x="7601803" y="3562350"/>
            <a:ext cx="1309463" cy="430887"/>
          </a:xfrm>
          <a:prstGeom prst="rect">
            <a:avLst/>
          </a:prstGeom>
        </p:spPr>
        <p:txBody>
          <a:bodyPr wrap="square">
            <a:spAutoFit/>
          </a:bodyPr>
          <a:lstStyle/>
          <a:p>
            <a:pPr algn="ctr"/>
            <a:r>
              <a:rPr lang="en-US" sz="1100" b="1" dirty="0">
                <a:solidFill>
                  <a:schemeClr val="accent1"/>
                </a:solidFill>
              </a:rPr>
              <a:t>Reporting a Concern</a:t>
            </a:r>
          </a:p>
        </p:txBody>
      </p:sp>
      <p:grpSp>
        <p:nvGrpSpPr>
          <p:cNvPr id="19" name="Group 18">
            <a:extLst>
              <a:ext uri="{FF2B5EF4-FFF2-40B4-BE49-F238E27FC236}">
                <a16:creationId xmlns:a16="http://schemas.microsoft.com/office/drawing/2014/main" id="{C1157F3B-F675-9C43-B3A3-5117354D2B63}"/>
              </a:ext>
            </a:extLst>
          </p:cNvPr>
          <p:cNvGrpSpPr/>
          <p:nvPr/>
        </p:nvGrpSpPr>
        <p:grpSpPr>
          <a:xfrm>
            <a:off x="1564117" y="1924653"/>
            <a:ext cx="5943600" cy="2528504"/>
            <a:chOff x="1676400" y="1885950"/>
            <a:chExt cx="5943600" cy="2819400"/>
          </a:xfrm>
        </p:grpSpPr>
        <p:cxnSp>
          <p:nvCxnSpPr>
            <p:cNvPr id="14" name="Straight Connector 13">
              <a:extLst>
                <a:ext uri="{FF2B5EF4-FFF2-40B4-BE49-F238E27FC236}">
                  <a16:creationId xmlns:a16="http://schemas.microsoft.com/office/drawing/2014/main" id="{00EC3952-C1AC-7444-97FA-4FB3B8C7DE17}"/>
                </a:ext>
              </a:extLst>
            </p:cNvPr>
            <p:cNvCxnSpPr>
              <a:cxnSpLocks/>
            </p:cNvCxnSpPr>
            <p:nvPr/>
          </p:nvCxnSpPr>
          <p:spPr>
            <a:xfrm>
              <a:off x="16764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7A718A-AA8F-2B42-AFF3-867F69951F75}"/>
                </a:ext>
              </a:extLst>
            </p:cNvPr>
            <p:cNvCxnSpPr>
              <a:cxnSpLocks/>
            </p:cNvCxnSpPr>
            <p:nvPr/>
          </p:nvCxnSpPr>
          <p:spPr>
            <a:xfrm>
              <a:off x="31623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FB7E8ED-BCE3-E54D-B2D3-6D4556929995}"/>
                </a:ext>
              </a:extLst>
            </p:cNvPr>
            <p:cNvCxnSpPr>
              <a:cxnSpLocks/>
            </p:cNvCxnSpPr>
            <p:nvPr/>
          </p:nvCxnSpPr>
          <p:spPr>
            <a:xfrm>
              <a:off x="46482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0D8BB4-0F03-5A49-8F20-C0F27B648EAC}"/>
                </a:ext>
              </a:extLst>
            </p:cNvPr>
            <p:cNvCxnSpPr>
              <a:cxnSpLocks/>
            </p:cNvCxnSpPr>
            <p:nvPr/>
          </p:nvCxnSpPr>
          <p:spPr>
            <a:xfrm>
              <a:off x="61341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6E4D730-403D-4E43-8993-3545308A3996}"/>
                </a:ext>
              </a:extLst>
            </p:cNvPr>
            <p:cNvCxnSpPr>
              <a:cxnSpLocks/>
            </p:cNvCxnSpPr>
            <p:nvPr/>
          </p:nvCxnSpPr>
          <p:spPr>
            <a:xfrm>
              <a:off x="7620000" y="1885950"/>
              <a:ext cx="0" cy="281940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descr="Icon&#10;&#10;Description automatically generated">
            <a:extLst>
              <a:ext uri="{FF2B5EF4-FFF2-40B4-BE49-F238E27FC236}">
                <a16:creationId xmlns:a16="http://schemas.microsoft.com/office/drawing/2014/main" id="{1A6DD6E8-BAEE-8547-85C5-7254CA1ABA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190750"/>
            <a:ext cx="1284828" cy="1284828"/>
          </a:xfrm>
          <a:prstGeom prst="rect">
            <a:avLst/>
          </a:prstGeom>
        </p:spPr>
      </p:pic>
      <p:pic>
        <p:nvPicPr>
          <p:cNvPr id="24" name="Picture 23">
            <a:extLst>
              <a:ext uri="{FF2B5EF4-FFF2-40B4-BE49-F238E27FC236}">
                <a16:creationId xmlns:a16="http://schemas.microsoft.com/office/drawing/2014/main" id="{E5828097-5A1E-F340-9BD0-22F9D25823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700000">
            <a:off x="1672404" y="2190750"/>
            <a:ext cx="1284828" cy="1284828"/>
          </a:xfrm>
          <a:prstGeom prst="rect">
            <a:avLst/>
          </a:prstGeom>
        </p:spPr>
      </p:pic>
      <p:pic>
        <p:nvPicPr>
          <p:cNvPr id="25" name="Picture 24">
            <a:extLst>
              <a:ext uri="{FF2B5EF4-FFF2-40B4-BE49-F238E27FC236}">
                <a16:creationId xmlns:a16="http://schemas.microsoft.com/office/drawing/2014/main" id="{7E815C55-6692-FA4A-AC7C-D4ED2A71B12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150551" y="2258171"/>
            <a:ext cx="1284828" cy="1284828"/>
          </a:xfrm>
          <a:prstGeom prst="rect">
            <a:avLst/>
          </a:prstGeom>
        </p:spPr>
      </p:pic>
      <p:pic>
        <p:nvPicPr>
          <p:cNvPr id="26" name="Picture 25">
            <a:extLst>
              <a:ext uri="{FF2B5EF4-FFF2-40B4-BE49-F238E27FC236}">
                <a16:creationId xmlns:a16="http://schemas.microsoft.com/office/drawing/2014/main" id="{37CEA37D-9D97-D34A-8E56-4E0A1C17C6F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630588" y="2190750"/>
            <a:ext cx="1284828" cy="1284828"/>
          </a:xfrm>
          <a:prstGeom prst="rect">
            <a:avLst/>
          </a:prstGeom>
        </p:spPr>
      </p:pic>
      <p:pic>
        <p:nvPicPr>
          <p:cNvPr id="27" name="Picture 26">
            <a:extLst>
              <a:ext uri="{FF2B5EF4-FFF2-40B4-BE49-F238E27FC236}">
                <a16:creationId xmlns:a16="http://schemas.microsoft.com/office/drawing/2014/main" id="{9B459509-B0C0-EC44-88F8-B5D176E671A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116487" y="2190750"/>
            <a:ext cx="1284828" cy="1284828"/>
          </a:xfrm>
          <a:prstGeom prst="rect">
            <a:avLst/>
          </a:prstGeom>
        </p:spPr>
      </p:pic>
      <p:pic>
        <p:nvPicPr>
          <p:cNvPr id="28" name="Picture 27">
            <a:extLst>
              <a:ext uri="{FF2B5EF4-FFF2-40B4-BE49-F238E27FC236}">
                <a16:creationId xmlns:a16="http://schemas.microsoft.com/office/drawing/2014/main" id="{D14C9DAC-3184-9D4B-8231-925932109C5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614120" y="2190750"/>
            <a:ext cx="1284828" cy="1284828"/>
          </a:xfrm>
          <a:prstGeom prst="rect">
            <a:avLst/>
          </a:prstGeom>
        </p:spPr>
      </p:pic>
    </p:spTree>
    <p:extLst>
      <p:ext uri="{BB962C8B-B14F-4D97-AF65-F5344CB8AC3E}">
        <p14:creationId xmlns:p14="http://schemas.microsoft.com/office/powerpoint/2010/main" val="2205493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a:t>Recognizing Government Officials</a:t>
            </a:r>
            <a:endParaRPr lang="en-US" sz="2600" dirty="0"/>
          </a:p>
        </p:txBody>
      </p:sp>
      <p:sp>
        <p:nvSpPr>
          <p:cNvPr id="8" name="TextBox 7">
            <a:extLst>
              <a:ext uri="{FF2B5EF4-FFF2-40B4-BE49-F238E27FC236}">
                <a16:creationId xmlns:a16="http://schemas.microsoft.com/office/drawing/2014/main" id="{1C8C89E8-59C8-5749-9887-E81E03073D15}"/>
              </a:ext>
            </a:extLst>
          </p:cNvPr>
          <p:cNvSpPr txBox="1"/>
          <p:nvPr/>
        </p:nvSpPr>
        <p:spPr>
          <a:xfrm>
            <a:off x="371707" y="1581150"/>
            <a:ext cx="5029200" cy="2677656"/>
          </a:xfrm>
          <a:prstGeom prst="rect">
            <a:avLst/>
          </a:prstGeom>
          <a:noFill/>
        </p:spPr>
        <p:txBody>
          <a:bodyPr wrap="square" rtlCol="0">
            <a:spAutoFit/>
          </a:bodyPr>
          <a:lstStyle/>
          <a:p>
            <a:pPr>
              <a:spcAft>
                <a:spcPts val="500"/>
              </a:spcAft>
            </a:pPr>
            <a:r>
              <a:rPr lang="en-US" sz="2100" dirty="0">
                <a:solidFill>
                  <a:schemeClr val="bg1">
                    <a:lumMod val="10000"/>
                  </a:schemeClr>
                </a:solidFill>
                <a:latin typeface="Arial" panose="020B0604020202020204" pitchFamily="34" charset="0"/>
                <a:cs typeface="Arial" panose="020B0604020202020204" pitchFamily="34" charset="0"/>
              </a:rPr>
              <a:t>A Government Official is:</a:t>
            </a:r>
            <a:r>
              <a:rPr lang="en-US" sz="2100" dirty="0">
                <a:solidFill>
                  <a:schemeClr val="accent2"/>
                </a:solidFill>
                <a:latin typeface="Arial" panose="020B0604020202020204" pitchFamily="34" charset="0"/>
                <a:cs typeface="Arial" panose="020B0604020202020204" pitchFamily="34" charset="0"/>
              </a:rPr>
              <a:t> </a:t>
            </a:r>
            <a:r>
              <a:rPr lang="en-US" sz="2100" dirty="0">
                <a:solidFill>
                  <a:schemeClr val="bg1">
                    <a:lumMod val="10000"/>
                  </a:schemeClr>
                </a:solidFill>
              </a:rPr>
              <a:t>Any official or employee of a government agency or other governmental unit or public international organization, along with officers and employees of government owned companies or companies substantially controlled by such governments.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3" cstate="print">
            <a:alphaModFix amt="10000"/>
            <a:extLst>
              <a:ext uri="{28A0092B-C50C-407E-A947-70E740481C1C}">
                <a14:useLocalDpi xmlns:a14="http://schemas.microsoft.com/office/drawing/2010/main" val="0"/>
              </a:ext>
            </a:extLst>
          </a:blip>
          <a:srcRect l="-5000" t="-1667" r="20000" b="18751"/>
          <a:stretch/>
        </p:blipFill>
        <p:spPr>
          <a:xfrm>
            <a:off x="5257800" y="1352550"/>
            <a:ext cx="3886200" cy="3790950"/>
          </a:xfrm>
          <a:prstGeom prst="rect">
            <a:avLst/>
          </a:prstGeom>
        </p:spPr>
      </p:pic>
    </p:spTree>
    <p:extLst>
      <p:ext uri="{BB962C8B-B14F-4D97-AF65-F5344CB8AC3E}">
        <p14:creationId xmlns:p14="http://schemas.microsoft.com/office/powerpoint/2010/main" val="891946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EB4D920-BBAC-C844-80FA-ACC6E93BE70D}"/>
              </a:ext>
            </a:extLst>
          </p:cNvPr>
          <p:cNvPicPr>
            <a:picLocks noChangeAspect="1"/>
          </p:cNvPicPr>
          <p:nvPr/>
        </p:nvPicPr>
        <p:blipFill>
          <a:blip r:embed="rId2" cstate="print">
            <a:alphaModFix amt="8000"/>
            <a:extLst>
              <a:ext uri="{28A0092B-C50C-407E-A947-70E740481C1C}">
                <a14:useLocalDpi xmlns:a14="http://schemas.microsoft.com/office/drawing/2010/main" val="0"/>
              </a:ext>
            </a:extLst>
          </a:blip>
          <a:srcRect t="1225" b="1225"/>
          <a:stretch/>
        </p:blipFill>
        <p:spPr>
          <a:xfrm rot="2700000">
            <a:off x="4512294" y="1038761"/>
            <a:ext cx="5486400" cy="5351983"/>
          </a:xfrm>
          <a:prstGeom prst="rect">
            <a:avLst/>
          </a:prstGeom>
        </p:spPr>
      </p:pic>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Identifying Conflicts of Interest</a:t>
            </a:r>
          </a:p>
        </p:txBody>
      </p:sp>
      <p:sp>
        <p:nvSpPr>
          <p:cNvPr id="8" name="TextBox 7">
            <a:extLst>
              <a:ext uri="{FF2B5EF4-FFF2-40B4-BE49-F238E27FC236}">
                <a16:creationId xmlns:a16="http://schemas.microsoft.com/office/drawing/2014/main" id="{1C8C89E8-59C8-5749-9887-E81E03073D15}"/>
              </a:ext>
            </a:extLst>
          </p:cNvPr>
          <p:cNvSpPr txBox="1"/>
          <p:nvPr/>
        </p:nvSpPr>
        <p:spPr>
          <a:xfrm>
            <a:off x="371707" y="1581150"/>
            <a:ext cx="8238894" cy="3375283"/>
          </a:xfrm>
          <a:prstGeom prst="rect">
            <a:avLst/>
          </a:prstGeom>
          <a:noFill/>
        </p:spPr>
        <p:txBody>
          <a:bodyPr wrap="square" rtlCol="0">
            <a:spAutoFit/>
          </a:bodyPr>
          <a:lstStyle/>
          <a:p>
            <a:pPr marL="285750" indent="-285750">
              <a:spcAft>
                <a:spcPts val="10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What is a Conflict of Interest? A conflict between the private interests and the official or business responsibilities of an individual. This conflict means that an individual’s business decision may be compromised by the hope of personal gain.</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These are example of conflicts of interest we can </a:t>
            </a:r>
            <a:r>
              <a:rPr lang="en-US" sz="1500" b="1" dirty="0">
                <a:solidFill>
                  <a:schemeClr val="bg1">
                    <a:lumMod val="10000"/>
                  </a:schemeClr>
                </a:solidFill>
                <a:latin typeface="Arial" panose="020B0604020202020204" pitchFamily="34" charset="0"/>
                <a:cs typeface="Arial" panose="020B0604020202020204" pitchFamily="34" charset="0"/>
              </a:rPr>
              <a:t>avoid</a:t>
            </a:r>
            <a:r>
              <a:rPr lang="en-US" sz="1500" dirty="0">
                <a:solidFill>
                  <a:schemeClr val="bg1">
                    <a:lumMod val="10000"/>
                  </a:schemeClr>
                </a:solidFill>
                <a:latin typeface="Arial" panose="020B0604020202020204" pitchFamily="34" charset="0"/>
                <a:cs typeface="Arial" panose="020B0604020202020204" pitchFamily="34" charset="0"/>
              </a:rPr>
              <a:t>:</a:t>
            </a:r>
          </a:p>
          <a:p>
            <a:pPr marL="742904" lvl="1"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Providing a meal or gift to influence decisions for or on behalf of your company or Business Partner. </a:t>
            </a:r>
          </a:p>
          <a:p>
            <a:pPr marL="742904" lvl="1"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Misuse of your position, company resources or company information for personal gain</a:t>
            </a:r>
          </a:p>
          <a:p>
            <a:pPr marL="742904" lvl="1" indent="-285750">
              <a:spcAft>
                <a:spcPts val="10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Contracting with a supplier that is owned by a relative of an employee involved in the decision-making process</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Candidates for any position must disclose any actual or potential conflicts of interest to Management, Compliance, Human Resources, or Legal.</a:t>
            </a:r>
          </a:p>
          <a:p>
            <a:pPr>
              <a:spcAft>
                <a:spcPts val="500"/>
              </a:spcAft>
            </a:pPr>
            <a:endParaRPr lang="en-US" sz="15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700000">
            <a:off x="7086600" y="201168"/>
            <a:ext cx="544167" cy="544167"/>
          </a:xfrm>
          <a:prstGeom prst="rect">
            <a:avLst/>
          </a:prstGeom>
        </p:spPr>
      </p:pic>
    </p:spTree>
    <p:extLst>
      <p:ext uri="{BB962C8B-B14F-4D97-AF65-F5344CB8AC3E}">
        <p14:creationId xmlns:p14="http://schemas.microsoft.com/office/powerpoint/2010/main" val="521599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Preventing Bribery &amp; Corruption</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581150"/>
            <a:ext cx="5486399" cy="2354491"/>
          </a:xfrm>
          <a:prstGeom prst="rect">
            <a:avLst/>
          </a:prstGeom>
          <a:noFill/>
        </p:spPr>
        <p:txBody>
          <a:bodyPr wrap="square" numCol="1" rtlCol="0">
            <a:spAutoFit/>
          </a:bodyPr>
          <a:lstStyle/>
          <a:p>
            <a:pPr>
              <a:spcAft>
                <a:spcPts val="1000"/>
              </a:spcAft>
            </a:pPr>
            <a:r>
              <a:rPr lang="en-US" sz="2100">
                <a:solidFill>
                  <a:schemeClr val="bg1">
                    <a:lumMod val="10000"/>
                  </a:schemeClr>
                </a:solidFill>
                <a:latin typeface="Arial" panose="020B0604020202020204" pitchFamily="34" charset="0"/>
                <a:cs typeface="Arial" panose="020B0604020202020204" pitchFamily="34" charset="0"/>
              </a:rPr>
              <a:t>Bribery </a:t>
            </a:r>
            <a:r>
              <a:rPr lang="en-US" sz="2100" dirty="0">
                <a:solidFill>
                  <a:schemeClr val="bg1">
                    <a:lumMod val="10000"/>
                  </a:schemeClr>
                </a:solidFill>
                <a:latin typeface="Arial" panose="020B0604020202020204" pitchFamily="34" charset="0"/>
                <a:cs typeface="Arial" panose="020B0604020202020204" pitchFamily="34" charset="0"/>
              </a:rPr>
              <a:t>and corruption are global issues and are taken seriously by governments worldwide. Bribery of Government Officials is a crime under local and international laws and regulations, for example the U.K. Bribery Act and the U.S. Foreign Corrupt Practices Act, among others.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3" cstate="print">
            <a:alphaModFix amt="8000"/>
            <a:extLst>
              <a:ext uri="{28A0092B-C50C-407E-A947-70E740481C1C}">
                <a14:useLocalDpi xmlns:a14="http://schemas.microsoft.com/office/drawing/2010/main" val="0"/>
              </a:ext>
            </a:extLst>
          </a:blip>
          <a:srcRect t="1225" r="23333" b="22525"/>
          <a:stretch/>
        </p:blipFill>
        <p:spPr>
          <a:xfrm>
            <a:off x="5638800" y="1657350"/>
            <a:ext cx="3505200" cy="3486150"/>
          </a:xfrm>
          <a:prstGeom prst="rect">
            <a:avLst/>
          </a:prstGeom>
        </p:spPr>
      </p:pic>
    </p:spTree>
    <p:extLst>
      <p:ext uri="{BB962C8B-B14F-4D97-AF65-F5344CB8AC3E}">
        <p14:creationId xmlns:p14="http://schemas.microsoft.com/office/powerpoint/2010/main" val="330492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Preventing Bribery &amp; Corruption</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581150"/>
            <a:ext cx="3505199" cy="3000821"/>
          </a:xfrm>
          <a:prstGeom prst="rect">
            <a:avLst/>
          </a:prstGeom>
          <a:noFill/>
        </p:spPr>
        <p:txBody>
          <a:bodyPr wrap="square" numCol="1" rtlCol="0">
            <a:spAutoFit/>
          </a:bodyPr>
          <a:lstStyle/>
          <a:p>
            <a:pPr>
              <a:spcAft>
                <a:spcPts val="500"/>
              </a:spcAft>
            </a:pPr>
            <a:r>
              <a:rPr lang="en-US" sz="2100" dirty="0">
                <a:solidFill>
                  <a:schemeClr val="bg1">
                    <a:lumMod val="10000"/>
                  </a:schemeClr>
                </a:solidFill>
                <a:latin typeface="Arial" panose="020B0604020202020204" pitchFamily="34" charset="0"/>
                <a:cs typeface="Arial" panose="020B0604020202020204" pitchFamily="34" charset="0"/>
              </a:rPr>
              <a:t>Corruption is not limited to bribery. Global and local anti-corruption laws prohibit activities including, but not limited to, embezzlement, extortion, and the hiring or advancement of certain people for private or political gain.</a:t>
            </a:r>
            <a:endParaRPr lang="en-US" sz="2100" dirty="0">
              <a:solidFill>
                <a:schemeClr val="bg1">
                  <a:lumMod val="10000"/>
                </a:schemeClr>
              </a:solidFill>
            </a:endParaRP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3" cstate="print">
            <a:alphaModFix amt="8000"/>
            <a:extLst>
              <a:ext uri="{28A0092B-C50C-407E-A947-70E740481C1C}">
                <a14:useLocalDpi xmlns:a14="http://schemas.microsoft.com/office/drawing/2010/main" val="0"/>
              </a:ext>
            </a:extLst>
          </a:blip>
          <a:srcRect t="1225" r="23333" b="22525"/>
          <a:stretch/>
        </p:blipFill>
        <p:spPr>
          <a:xfrm>
            <a:off x="5638800" y="1657350"/>
            <a:ext cx="3505200" cy="3486150"/>
          </a:xfrm>
          <a:prstGeom prst="rect">
            <a:avLst/>
          </a:prstGeom>
        </p:spPr>
      </p:pic>
      <p:sp>
        <p:nvSpPr>
          <p:cNvPr id="12" name="TextBox 11">
            <a:extLst>
              <a:ext uri="{FF2B5EF4-FFF2-40B4-BE49-F238E27FC236}">
                <a16:creationId xmlns:a16="http://schemas.microsoft.com/office/drawing/2014/main" id="{1715B797-D92A-6F48-990F-A41FB50FD8FD}"/>
              </a:ext>
            </a:extLst>
          </p:cNvPr>
          <p:cNvSpPr txBox="1"/>
          <p:nvPr/>
        </p:nvSpPr>
        <p:spPr>
          <a:xfrm>
            <a:off x="4159255" y="1581150"/>
            <a:ext cx="4375145" cy="3516347"/>
          </a:xfrm>
          <a:prstGeom prst="rect">
            <a:avLst/>
          </a:prstGeom>
          <a:noFill/>
        </p:spPr>
        <p:txBody>
          <a:bodyPr wrap="square" numCol="1" rtlCol="0">
            <a:spAutoFit/>
          </a:bodyPr>
          <a:lstStyle/>
          <a:p>
            <a:pPr marL="285750" indent="-285750">
              <a:spcAft>
                <a:spcPts val="500"/>
              </a:spcAft>
              <a:buClr>
                <a:schemeClr val="accent2"/>
              </a:buClr>
              <a:buFont typeface="Arial" panose="020B0604020202020204" pitchFamily="34" charset="0"/>
              <a:buChar char="•"/>
            </a:pPr>
            <a:r>
              <a:rPr lang="en-US" sz="2100" dirty="0">
                <a:solidFill>
                  <a:schemeClr val="bg1">
                    <a:lumMod val="10000"/>
                  </a:schemeClr>
                </a:solidFill>
                <a:latin typeface="Arial" panose="020B0604020202020204" pitchFamily="34" charset="0"/>
                <a:cs typeface="Arial" panose="020B0604020202020204" pitchFamily="34" charset="0"/>
              </a:rPr>
              <a:t>You are responsible for following all applicable anti-bribery and anti-corruption laws.</a:t>
            </a:r>
          </a:p>
          <a:p>
            <a:pPr marL="285750" indent="-285750">
              <a:spcAft>
                <a:spcPts val="1000"/>
              </a:spcAft>
              <a:buClr>
                <a:schemeClr val="accent2"/>
              </a:buClr>
              <a:buFont typeface="Arial" panose="020B0604020202020204" pitchFamily="34" charset="0"/>
              <a:buChar char="•"/>
            </a:pPr>
            <a:r>
              <a:rPr lang="en-US" sz="2100" dirty="0">
                <a:solidFill>
                  <a:schemeClr val="bg1">
                    <a:lumMod val="10000"/>
                  </a:schemeClr>
                </a:solidFill>
                <a:latin typeface="Arial" panose="020B0604020202020204" pitchFamily="34" charset="0"/>
                <a:cs typeface="Arial" panose="020B0604020202020204" pitchFamily="34" charset="0"/>
              </a:rPr>
              <a:t>Failing to follow anti-bribery and anti-corruption laws can result in severe civil and criminal penalties as well as reputational harm for your company and business partners.</a:t>
            </a:r>
          </a:p>
          <a:p>
            <a:pPr>
              <a:spcAft>
                <a:spcPts val="500"/>
              </a:spcAft>
            </a:pPr>
            <a:endParaRPr lang="en-US" sz="2100" dirty="0">
              <a:solidFill>
                <a:schemeClr val="bg1">
                  <a:lumMod val="10000"/>
                </a:schemeClr>
              </a:solidFill>
            </a:endParaRPr>
          </a:p>
        </p:txBody>
      </p:sp>
    </p:spTree>
    <p:extLst>
      <p:ext uri="{BB962C8B-B14F-4D97-AF65-F5344CB8AC3E}">
        <p14:creationId xmlns:p14="http://schemas.microsoft.com/office/powerpoint/2010/main" val="59650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Preventing Bribery &amp; Corruption</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581150"/>
            <a:ext cx="5714999" cy="2677656"/>
          </a:xfrm>
          <a:prstGeom prst="rect">
            <a:avLst/>
          </a:prstGeom>
          <a:noFill/>
        </p:spPr>
        <p:txBody>
          <a:bodyPr wrap="square" numCol="1" rtlCol="0">
            <a:spAutoFit/>
          </a:bodyPr>
          <a:lstStyle/>
          <a:p>
            <a:pPr>
              <a:spcAft>
                <a:spcPts val="500"/>
              </a:spcAft>
            </a:pPr>
            <a:r>
              <a:rPr lang="en-US" sz="2100" dirty="0">
                <a:solidFill>
                  <a:schemeClr val="bg1">
                    <a:lumMod val="10000"/>
                  </a:schemeClr>
                </a:solidFill>
                <a:latin typeface="Arial" panose="020B0604020202020204" pitchFamily="34" charset="0"/>
                <a:cs typeface="Arial" panose="020B0604020202020204" pitchFamily="34" charset="0"/>
              </a:rPr>
              <a:t>Global companies have been found responsible for inappropriate actions taken by their business partners around the world to gain an improper business advantage. For example, in 2012, a global medical device company was fined $22 million USD by U.S. authorities for paying bribes through business partners in Europe to win business.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3" cstate="print">
            <a:alphaModFix amt="8000"/>
            <a:extLst>
              <a:ext uri="{28A0092B-C50C-407E-A947-70E740481C1C}">
                <a14:useLocalDpi xmlns:a14="http://schemas.microsoft.com/office/drawing/2010/main" val="0"/>
              </a:ext>
            </a:extLst>
          </a:blip>
          <a:srcRect t="1225" r="23333" b="22525"/>
          <a:stretch/>
        </p:blipFill>
        <p:spPr>
          <a:xfrm>
            <a:off x="5638800" y="1657350"/>
            <a:ext cx="3505200" cy="3486150"/>
          </a:xfrm>
          <a:prstGeom prst="rect">
            <a:avLst/>
          </a:prstGeom>
        </p:spPr>
      </p:pic>
    </p:spTree>
    <p:extLst>
      <p:ext uri="{BB962C8B-B14F-4D97-AF65-F5344CB8AC3E}">
        <p14:creationId xmlns:p14="http://schemas.microsoft.com/office/powerpoint/2010/main" val="4145873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Keeping Good Books &amp; Records</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581150"/>
            <a:ext cx="7772400" cy="369332"/>
          </a:xfrm>
          <a:prstGeom prst="rect">
            <a:avLst/>
          </a:prstGeom>
          <a:noFill/>
        </p:spPr>
        <p:txBody>
          <a:bodyPr wrap="square" numCol="1" rtlCol="0">
            <a:spAutoFit/>
          </a:bodyPr>
          <a:lstStyle/>
          <a:p>
            <a:pPr>
              <a:spcAft>
                <a:spcPts val="1000"/>
              </a:spcAft>
            </a:pPr>
            <a:r>
              <a:rPr lang="en-US" sz="1800" dirty="0">
                <a:solidFill>
                  <a:schemeClr val="bg1">
                    <a:lumMod val="10000"/>
                  </a:schemeClr>
                </a:solidFill>
                <a:latin typeface="Arial" panose="020B0604020202020204" pitchFamily="34" charset="0"/>
                <a:cs typeface="Arial" panose="020B0604020202020204" pitchFamily="34" charset="0"/>
              </a:rPr>
              <a:t>Companies are required to maintain accurate financial records.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3" cstate="print">
            <a:alphaModFix amt="8000"/>
            <a:extLst>
              <a:ext uri="{28A0092B-C50C-407E-A947-70E740481C1C}">
                <a14:useLocalDpi xmlns:a14="http://schemas.microsoft.com/office/drawing/2010/main" val="0"/>
              </a:ext>
            </a:extLst>
          </a:blip>
          <a:srcRect t="272" r="28333" b="18875"/>
          <a:stretch/>
        </p:blipFill>
        <p:spPr>
          <a:xfrm>
            <a:off x="5867401" y="1446871"/>
            <a:ext cx="3276599" cy="3696629"/>
          </a:xfrm>
          <a:prstGeom prst="rect">
            <a:avLst/>
          </a:prstGeom>
        </p:spPr>
      </p:pic>
      <p:sp>
        <p:nvSpPr>
          <p:cNvPr id="14" name="TextBox 13">
            <a:extLst>
              <a:ext uri="{FF2B5EF4-FFF2-40B4-BE49-F238E27FC236}">
                <a16:creationId xmlns:a16="http://schemas.microsoft.com/office/drawing/2014/main" id="{58107185-5C83-1144-B172-67E351BA5005}"/>
              </a:ext>
            </a:extLst>
          </p:cNvPr>
          <p:cNvSpPr txBox="1"/>
          <p:nvPr/>
        </p:nvSpPr>
        <p:spPr>
          <a:xfrm>
            <a:off x="381001" y="2112174"/>
            <a:ext cx="2666999" cy="2593018"/>
          </a:xfrm>
          <a:prstGeom prst="rect">
            <a:avLst/>
          </a:prstGeom>
          <a:noFill/>
        </p:spPr>
        <p:txBody>
          <a:bodyPr wrap="square" numCol="1" rtlCol="0">
            <a:spAutoFit/>
          </a:bodyPr>
          <a:lstStyle/>
          <a:p>
            <a:pPr>
              <a:spcAft>
                <a:spcPts val="500"/>
              </a:spcAft>
            </a:pPr>
            <a:r>
              <a:rPr lang="en-US" sz="1500" dirty="0">
                <a:solidFill>
                  <a:schemeClr val="accent2"/>
                </a:solidFill>
                <a:latin typeface="Arial" panose="020B0604020202020204" pitchFamily="34" charset="0"/>
                <a:cs typeface="Arial" panose="020B0604020202020204" pitchFamily="34" charset="0"/>
              </a:rPr>
              <a:t>You </a:t>
            </a:r>
            <a:r>
              <a:rPr lang="en-US" sz="1500" b="1" dirty="0">
                <a:solidFill>
                  <a:schemeClr val="accent2"/>
                </a:solidFill>
                <a:latin typeface="Arial" panose="020B0604020202020204" pitchFamily="34" charset="0"/>
                <a:cs typeface="Arial" panose="020B0604020202020204" pitchFamily="34" charset="0"/>
              </a:rPr>
              <a:t>must</a:t>
            </a:r>
            <a:r>
              <a:rPr lang="en-US" sz="1500" dirty="0">
                <a:solidFill>
                  <a:schemeClr val="accent2"/>
                </a:solidFill>
                <a:latin typeface="Arial" panose="020B0604020202020204" pitchFamily="34" charset="0"/>
                <a:cs typeface="Arial" panose="020B0604020202020204" pitchFamily="34" charset="0"/>
              </a:rPr>
              <a:t>:</a:t>
            </a:r>
          </a:p>
          <a:p>
            <a:pPr marL="285750" indent="-285750">
              <a:spcAft>
                <a:spcPts val="500"/>
              </a:spcAft>
              <a:buClr>
                <a:schemeClr val="accent2"/>
              </a:buClr>
              <a:buBlip>
                <a:blip r:embed="rId4"/>
              </a:buBlip>
            </a:pPr>
            <a:r>
              <a:rPr lang="en-US" sz="1500" dirty="0">
                <a:solidFill>
                  <a:schemeClr val="bg1">
                    <a:lumMod val="10000"/>
                  </a:schemeClr>
                </a:solidFill>
                <a:latin typeface="Arial" panose="020B0604020202020204" pitchFamily="34" charset="0"/>
                <a:cs typeface="Arial" panose="020B0604020202020204" pitchFamily="34" charset="0"/>
              </a:rPr>
              <a:t>Accurately and fully describe transactions in your records</a:t>
            </a:r>
          </a:p>
          <a:p>
            <a:pPr marL="285750" indent="-285750">
              <a:spcAft>
                <a:spcPts val="500"/>
              </a:spcAft>
              <a:buClr>
                <a:schemeClr val="accent2"/>
              </a:buClr>
              <a:buBlip>
                <a:blip r:embed="rId4"/>
              </a:buBlip>
            </a:pPr>
            <a:r>
              <a:rPr lang="en-US" sz="1500" dirty="0">
                <a:solidFill>
                  <a:schemeClr val="bg1">
                    <a:lumMod val="10000"/>
                  </a:schemeClr>
                </a:solidFill>
                <a:latin typeface="Arial" panose="020B0604020202020204" pitchFamily="34" charset="0"/>
                <a:cs typeface="Arial" panose="020B0604020202020204" pitchFamily="34" charset="0"/>
              </a:rPr>
              <a:t>Keep accurate and transparent records of all expenses</a:t>
            </a:r>
          </a:p>
          <a:p>
            <a:pPr marL="285750" indent="-285750">
              <a:spcAft>
                <a:spcPts val="500"/>
              </a:spcAft>
              <a:buClr>
                <a:schemeClr val="accent2"/>
              </a:buClr>
              <a:buBlip>
                <a:blip r:embed="rId4"/>
              </a:buBlip>
            </a:pPr>
            <a:r>
              <a:rPr lang="en-US" sz="1500" dirty="0">
                <a:solidFill>
                  <a:schemeClr val="bg1">
                    <a:lumMod val="10000"/>
                  </a:schemeClr>
                </a:solidFill>
                <a:latin typeface="Arial" panose="020B0604020202020204" pitchFamily="34" charset="0"/>
                <a:cs typeface="Arial" panose="020B0604020202020204" pitchFamily="34" charset="0"/>
              </a:rPr>
              <a:t>Itemize products and promotional activities in your records</a:t>
            </a:r>
          </a:p>
        </p:txBody>
      </p:sp>
      <p:sp>
        <p:nvSpPr>
          <p:cNvPr id="16" name="TextBox 15">
            <a:extLst>
              <a:ext uri="{FF2B5EF4-FFF2-40B4-BE49-F238E27FC236}">
                <a16:creationId xmlns:a16="http://schemas.microsoft.com/office/drawing/2014/main" id="{8134F3A5-67F2-4646-AEE1-BFE25D41CBC1}"/>
              </a:ext>
            </a:extLst>
          </p:cNvPr>
          <p:cNvSpPr txBox="1"/>
          <p:nvPr/>
        </p:nvSpPr>
        <p:spPr>
          <a:xfrm>
            <a:off x="3758148" y="2112174"/>
            <a:ext cx="3906307" cy="3080330"/>
          </a:xfrm>
          <a:prstGeom prst="rect">
            <a:avLst/>
          </a:prstGeom>
          <a:noFill/>
        </p:spPr>
        <p:txBody>
          <a:bodyPr wrap="square" numCol="1" rtlCol="0">
            <a:spAutoFit/>
          </a:bodyPr>
          <a:lstStyle/>
          <a:p>
            <a:pPr>
              <a:spcAft>
                <a:spcPts val="500"/>
              </a:spcAft>
            </a:pPr>
            <a:r>
              <a:rPr lang="en-US" sz="1500" dirty="0">
                <a:solidFill>
                  <a:schemeClr val="accent2"/>
                </a:solidFill>
                <a:latin typeface="Arial" panose="020B0604020202020204" pitchFamily="34" charset="0"/>
                <a:cs typeface="Arial" panose="020B0604020202020204" pitchFamily="34" charset="0"/>
              </a:rPr>
              <a:t>You </a:t>
            </a:r>
            <a:r>
              <a:rPr lang="en-US" sz="1500" b="1" dirty="0">
                <a:solidFill>
                  <a:schemeClr val="accent2"/>
                </a:solidFill>
                <a:latin typeface="Arial" panose="020B0604020202020204" pitchFamily="34" charset="0"/>
                <a:cs typeface="Arial" panose="020B0604020202020204" pitchFamily="34" charset="0"/>
              </a:rPr>
              <a:t>must not</a:t>
            </a:r>
            <a:r>
              <a:rPr lang="en-US" sz="1500" dirty="0">
                <a:solidFill>
                  <a:schemeClr val="accent2"/>
                </a:solidFill>
                <a:latin typeface="Arial" panose="020B0604020202020204" pitchFamily="34" charset="0"/>
                <a:cs typeface="Arial" panose="020B0604020202020204" pitchFamily="34" charset="0"/>
              </a:rPr>
              <a:t>:</a:t>
            </a:r>
          </a:p>
          <a:p>
            <a:pPr marL="285750" indent="-285750">
              <a:spcAft>
                <a:spcPts val="500"/>
              </a:spcAft>
              <a:buClr>
                <a:schemeClr val="accent2"/>
              </a:buClr>
              <a:buBlip>
                <a:blip r:embed="rId5"/>
              </a:buBlip>
            </a:pPr>
            <a:r>
              <a:rPr lang="en-US" sz="1500" dirty="0">
                <a:solidFill>
                  <a:schemeClr val="bg1">
                    <a:lumMod val="10000"/>
                  </a:schemeClr>
                </a:solidFill>
                <a:latin typeface="Arial" panose="020B0604020202020204" pitchFamily="34" charset="0"/>
                <a:cs typeface="Arial" panose="020B0604020202020204" pitchFamily="34" charset="0"/>
              </a:rPr>
              <a:t>Create false records or documentation</a:t>
            </a:r>
          </a:p>
          <a:p>
            <a:pPr marL="285750" indent="-285750">
              <a:spcAft>
                <a:spcPts val="500"/>
              </a:spcAft>
              <a:buClr>
                <a:schemeClr val="accent2"/>
              </a:buClr>
              <a:buBlip>
                <a:blip r:embed="rId5"/>
              </a:buBlip>
            </a:pPr>
            <a:r>
              <a:rPr lang="en-US" sz="1500" dirty="0">
                <a:solidFill>
                  <a:schemeClr val="bg1">
                    <a:lumMod val="10000"/>
                  </a:schemeClr>
                </a:solidFill>
                <a:latin typeface="Arial" panose="020B0604020202020204" pitchFamily="34" charset="0"/>
                <a:cs typeface="Arial" panose="020B0604020202020204" pitchFamily="34" charset="0"/>
              </a:rPr>
              <a:t>Create false accounts</a:t>
            </a:r>
          </a:p>
          <a:p>
            <a:pPr marL="285750" indent="-285750">
              <a:spcAft>
                <a:spcPts val="500"/>
              </a:spcAft>
              <a:buClr>
                <a:schemeClr val="accent2"/>
              </a:buClr>
              <a:buBlip>
                <a:blip r:embed="rId5"/>
              </a:buBlip>
            </a:pPr>
            <a:r>
              <a:rPr lang="en-US" sz="1500" dirty="0">
                <a:solidFill>
                  <a:schemeClr val="bg1">
                    <a:lumMod val="10000"/>
                  </a:schemeClr>
                </a:solidFill>
                <a:latin typeface="Arial" panose="020B0604020202020204" pitchFamily="34" charset="0"/>
                <a:cs typeface="Arial" panose="020B0604020202020204" pitchFamily="34" charset="0"/>
              </a:rPr>
              <a:t>Hide payments or gifts in the cost of product or discounts offered</a:t>
            </a:r>
          </a:p>
          <a:p>
            <a:pPr marL="285750" indent="-285750">
              <a:spcAft>
                <a:spcPts val="500"/>
              </a:spcAft>
              <a:buClr>
                <a:schemeClr val="accent2"/>
              </a:buClr>
              <a:buBlip>
                <a:blip r:embed="rId5"/>
              </a:buBlip>
            </a:pPr>
            <a:r>
              <a:rPr lang="en-US" sz="1500" dirty="0">
                <a:solidFill>
                  <a:schemeClr val="bg1">
                    <a:lumMod val="10000"/>
                  </a:schemeClr>
                </a:solidFill>
                <a:latin typeface="Arial" panose="020B0604020202020204" pitchFamily="34" charset="0"/>
                <a:cs typeface="Arial" panose="020B0604020202020204" pitchFamily="34" charset="0"/>
              </a:rPr>
              <a:t>Provide false documentation or other false information</a:t>
            </a:r>
          </a:p>
          <a:p>
            <a:pPr marL="285750" indent="-285750">
              <a:spcAft>
                <a:spcPts val="500"/>
              </a:spcAft>
              <a:buClr>
                <a:schemeClr val="accent2"/>
              </a:buClr>
              <a:buBlip>
                <a:blip r:embed="rId5"/>
              </a:buBlip>
            </a:pPr>
            <a:r>
              <a:rPr lang="en-US" sz="1500" dirty="0">
                <a:solidFill>
                  <a:schemeClr val="bg1">
                    <a:lumMod val="10000"/>
                  </a:schemeClr>
                </a:solidFill>
                <a:latin typeface="Arial" panose="020B0604020202020204" pitchFamily="34" charset="0"/>
                <a:cs typeface="Arial" panose="020B0604020202020204" pitchFamily="34" charset="0"/>
              </a:rPr>
              <a:t>Create intentionally vague descriptions to hide improper payments or expenses</a:t>
            </a:r>
          </a:p>
          <a:p>
            <a:pPr marL="285750" indent="-285750">
              <a:spcAft>
                <a:spcPts val="500"/>
              </a:spcAft>
              <a:buClr>
                <a:schemeClr val="accent2"/>
              </a:buClr>
              <a:buBlip>
                <a:blip r:embed="rId5"/>
              </a:buBlip>
            </a:pPr>
            <a:r>
              <a:rPr lang="en-US" sz="1500" dirty="0">
                <a:solidFill>
                  <a:schemeClr val="bg1">
                    <a:lumMod val="10000"/>
                  </a:schemeClr>
                </a:solidFill>
                <a:latin typeface="Arial" panose="020B0604020202020204" pitchFamily="34" charset="0"/>
                <a:cs typeface="Arial" panose="020B0604020202020204" pitchFamily="34" charset="0"/>
              </a:rPr>
              <a:t>Mischaracterize payments</a:t>
            </a:r>
          </a:p>
          <a:p>
            <a:pPr marL="285750" indent="-285750">
              <a:spcAft>
                <a:spcPts val="500"/>
              </a:spcAft>
              <a:buClr>
                <a:schemeClr val="accent2"/>
              </a:buClr>
              <a:buFont typeface="Arial" panose="020B0604020202020204" pitchFamily="34" charset="0"/>
              <a:buChar char="•"/>
            </a:pPr>
            <a:endParaRPr lang="en-US" sz="1500" dirty="0">
              <a:solidFill>
                <a:schemeClr val="bg1">
                  <a:lumMod val="10000"/>
                </a:schemeClr>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id="{2D20137D-D9A9-E94F-8034-2974EAB4EFB5}"/>
              </a:ext>
            </a:extLst>
          </p:cNvPr>
          <p:cNvCxnSpPr>
            <a:cxnSpLocks/>
          </p:cNvCxnSpPr>
          <p:nvPr/>
        </p:nvCxnSpPr>
        <p:spPr>
          <a:xfrm>
            <a:off x="3352800" y="2220523"/>
            <a:ext cx="0" cy="2637227"/>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443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2" cstate="print">
            <a:alphaModFix amt="10000"/>
            <a:extLst>
              <a:ext uri="{28A0092B-C50C-407E-A947-70E740481C1C}">
                <a14:useLocalDpi xmlns:a14="http://schemas.microsoft.com/office/drawing/2010/main" val="0"/>
              </a:ext>
            </a:extLst>
          </a:blip>
          <a:srcRect t="272" r="21667" b="15145"/>
          <a:stretch/>
        </p:blipFill>
        <p:spPr>
          <a:xfrm>
            <a:off x="5562599" y="1276350"/>
            <a:ext cx="3581401" cy="3867150"/>
          </a:xfrm>
          <a:prstGeom prst="rect">
            <a:avLst/>
          </a:prstGeom>
        </p:spPr>
      </p:pic>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879252"/>
            <a:ext cx="6629400" cy="2354491"/>
          </a:xfrm>
          <a:prstGeom prst="rect">
            <a:avLst/>
          </a:prstGeom>
          <a:noFill/>
        </p:spPr>
        <p:txBody>
          <a:bodyPr wrap="square" numCol="1" rtlCol="0">
            <a:spAutoFit/>
          </a:bodyPr>
          <a:lstStyle/>
          <a:p>
            <a:pPr>
              <a:spcAft>
                <a:spcPts val="500"/>
              </a:spcAft>
            </a:pPr>
            <a:r>
              <a:rPr lang="en-US" sz="2100" dirty="0">
                <a:solidFill>
                  <a:schemeClr val="bg1">
                    <a:lumMod val="10000"/>
                  </a:schemeClr>
                </a:solidFill>
                <a:latin typeface="Arial" panose="020B0604020202020204" pitchFamily="34" charset="0"/>
                <a:cs typeface="Arial" panose="020B0604020202020204" pitchFamily="34" charset="0"/>
              </a:rPr>
              <a:t>Whenever interactions with Healthcare Professionals (HCPs) or Government Officials (GOs) involve payments, meals, travel, or any other benefit to an HCP, you must ensure that the benefits are legal under all applicable laws and regulations, supported by a legitimate and documented business need, and allowed under the written agreement with you. </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Tree>
    <p:extLst>
      <p:ext uri="{BB962C8B-B14F-4D97-AF65-F5344CB8AC3E}">
        <p14:creationId xmlns:p14="http://schemas.microsoft.com/office/powerpoint/2010/main" val="409269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2" cstate="print">
            <a:alphaModFix amt="8000"/>
            <a:extLst>
              <a:ext uri="{28A0092B-C50C-407E-A947-70E740481C1C}">
                <a14:useLocalDpi xmlns:a14="http://schemas.microsoft.com/office/drawing/2010/main" val="0"/>
              </a:ext>
            </a:extLst>
          </a:blip>
          <a:srcRect t="272" r="21667" b="15145"/>
          <a:stretch/>
        </p:blipFill>
        <p:spPr>
          <a:xfrm>
            <a:off x="5562599" y="1276350"/>
            <a:ext cx="3581401" cy="3867150"/>
          </a:xfrm>
          <a:prstGeom prst="rect">
            <a:avLst/>
          </a:prstGeom>
        </p:spPr>
      </p:pic>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879252"/>
            <a:ext cx="8077199" cy="3159839"/>
          </a:xfrm>
          <a:prstGeom prst="rect">
            <a:avLst/>
          </a:prstGeom>
          <a:noFill/>
        </p:spPr>
        <p:txBody>
          <a:bodyPr wrap="square" numCol="1" rtlCol="0">
            <a:spAutoFit/>
          </a:bodyPr>
          <a:lstStyle/>
          <a:p>
            <a:pPr>
              <a:spcAft>
                <a:spcPts val="500"/>
              </a:spcAft>
            </a:pPr>
            <a:r>
              <a:rPr lang="en-US" sz="1500" b="1" dirty="0">
                <a:solidFill>
                  <a:schemeClr val="bg1">
                    <a:lumMod val="10000"/>
                  </a:schemeClr>
                </a:solidFill>
                <a:latin typeface="Arial" panose="020B0604020202020204" pitchFamily="34" charset="0"/>
                <a:cs typeface="Arial" panose="020B0604020202020204" pitchFamily="34" charset="0"/>
              </a:rPr>
              <a:t>The benefits should not exceed what is necessary to conduct the interaction and must never be given as a reward for business or as a condition for future sales or referrals.</a:t>
            </a:r>
          </a:p>
          <a:p>
            <a:pPr>
              <a:spcAft>
                <a:spcPts val="500"/>
              </a:spcAft>
            </a:pPr>
            <a:r>
              <a:rPr lang="en-US" sz="1500" dirty="0">
                <a:solidFill>
                  <a:schemeClr val="bg1">
                    <a:lumMod val="10000"/>
                  </a:schemeClr>
                </a:solidFill>
                <a:latin typeface="Arial" panose="020B0604020202020204" pitchFamily="34" charset="0"/>
                <a:cs typeface="Arial" panose="020B0604020202020204" pitchFamily="34" charset="0"/>
              </a:rPr>
              <a:t>When interacting with HCPs and GOs, be aware of “red flags” that may be evidence of potential corruption. For example, an HCP and/or GO:</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Proposes linking payments to volume of purchases</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Mentions personal relationships with government entity/official</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Has a questionable reputation</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Guarantees you success in a public tender or bidding contract</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Requests payments outside his/her country</a:t>
            </a:r>
          </a:p>
          <a:p>
            <a:pPr marL="285750" indent="-285750">
              <a:spcAft>
                <a:spcPts val="5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Declines to provide proper receipts for expenses</a:t>
            </a:r>
          </a:p>
          <a:p>
            <a:pPr>
              <a:spcAft>
                <a:spcPts val="500"/>
              </a:spcAft>
            </a:pPr>
            <a:endParaRPr lang="en-US" sz="1600" dirty="0">
              <a:solidFill>
                <a:schemeClr val="bg1">
                  <a:lumMod val="1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Tree>
    <p:extLst>
      <p:ext uri="{BB962C8B-B14F-4D97-AF65-F5344CB8AC3E}">
        <p14:creationId xmlns:p14="http://schemas.microsoft.com/office/powerpoint/2010/main" val="356293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879252"/>
            <a:ext cx="7010399" cy="646331"/>
          </a:xfrm>
          <a:prstGeom prst="rect">
            <a:avLst/>
          </a:prstGeom>
          <a:noFill/>
        </p:spPr>
        <p:txBody>
          <a:bodyPr wrap="square" numCol="1" rtlCol="0">
            <a:spAutoFit/>
          </a:bodyPr>
          <a:lstStyle/>
          <a:p>
            <a:pPr>
              <a:spcAft>
                <a:spcPts val="500"/>
              </a:spcAft>
            </a:pPr>
            <a:r>
              <a:rPr lang="en-US" sz="1800" dirty="0">
                <a:solidFill>
                  <a:schemeClr val="bg1">
                    <a:lumMod val="10000"/>
                  </a:schemeClr>
                </a:solidFill>
                <a:latin typeface="Arial" panose="020B0604020202020204" pitchFamily="34" charset="0"/>
                <a:cs typeface="Arial" panose="020B0604020202020204" pitchFamily="34" charset="0"/>
              </a:rPr>
              <a:t>All of your interactions with HCPs and GOs should be grounded in </a:t>
            </a:r>
            <a:r>
              <a:rPr lang="en-US" sz="1800" b="1" dirty="0">
                <a:solidFill>
                  <a:schemeClr val="bg1">
                    <a:lumMod val="10000"/>
                  </a:schemeClr>
                </a:solidFill>
                <a:latin typeface="Arial" panose="020B0604020202020204" pitchFamily="34" charset="0"/>
                <a:cs typeface="Arial" panose="020B0604020202020204" pitchFamily="34" charset="0"/>
              </a:rPr>
              <a:t>five general principles</a:t>
            </a:r>
            <a:r>
              <a:rPr lang="en-US" sz="1800" dirty="0">
                <a:solidFill>
                  <a:schemeClr val="bg1">
                    <a:lumMod val="10000"/>
                  </a:schemeClr>
                </a:solidFill>
                <a:latin typeface="Arial" panose="020B0604020202020204" pitchFamily="34" charset="0"/>
                <a:cs typeface="Arial" panose="020B0604020202020204" pitchFamily="34" charset="0"/>
              </a:rPr>
              <a:t>:</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2" name="TextBox 1">
            <a:extLst>
              <a:ext uri="{FF2B5EF4-FFF2-40B4-BE49-F238E27FC236}">
                <a16:creationId xmlns:a16="http://schemas.microsoft.com/office/drawing/2014/main" id="{1081AE7E-6963-644F-81E0-9F359291A900}"/>
              </a:ext>
            </a:extLst>
          </p:cNvPr>
          <p:cNvSpPr txBox="1"/>
          <p:nvPr/>
        </p:nvSpPr>
        <p:spPr>
          <a:xfrm>
            <a:off x="76200" y="2313622"/>
            <a:ext cx="825867" cy="1477328"/>
          </a:xfrm>
          <a:prstGeom prst="rect">
            <a:avLst/>
          </a:prstGeom>
          <a:noFill/>
        </p:spPr>
        <p:txBody>
          <a:bodyPr wrap="none" rtlCol="0">
            <a:spAutoFit/>
          </a:bodyPr>
          <a:lstStyle/>
          <a:p>
            <a:r>
              <a:rPr lang="en-US" sz="9000" dirty="0">
                <a:solidFill>
                  <a:srgbClr val="A4EDF5">
                    <a:alpha val="60000"/>
                  </a:srgbClr>
                </a:solidFill>
                <a:latin typeface="Arial" panose="020B0604020202020204" pitchFamily="34" charset="0"/>
                <a:cs typeface="Arial" panose="020B0604020202020204" pitchFamily="34" charset="0"/>
              </a:rPr>
              <a:t>1</a:t>
            </a:r>
            <a:endParaRPr lang="en-US" sz="9000" dirty="0">
              <a:solidFill>
                <a:srgbClr val="A4EDF5">
                  <a:alpha val="60000"/>
                </a:srgbClr>
              </a:solidFill>
            </a:endParaRPr>
          </a:p>
        </p:txBody>
      </p:sp>
      <p:sp>
        <p:nvSpPr>
          <p:cNvPr id="15" name="TextBox 14">
            <a:extLst>
              <a:ext uri="{FF2B5EF4-FFF2-40B4-BE49-F238E27FC236}">
                <a16:creationId xmlns:a16="http://schemas.microsoft.com/office/drawing/2014/main" id="{B8F1DF9A-050F-9C4F-89D5-E183C44B39BF}"/>
              </a:ext>
            </a:extLst>
          </p:cNvPr>
          <p:cNvSpPr txBox="1"/>
          <p:nvPr/>
        </p:nvSpPr>
        <p:spPr>
          <a:xfrm>
            <a:off x="1905000" y="2313622"/>
            <a:ext cx="825867" cy="1477328"/>
          </a:xfrm>
          <a:prstGeom prst="rect">
            <a:avLst/>
          </a:prstGeom>
          <a:noFill/>
        </p:spPr>
        <p:txBody>
          <a:bodyPr wrap="none" rtlCol="0">
            <a:spAutoFit/>
          </a:bodyPr>
          <a:lstStyle/>
          <a:p>
            <a:r>
              <a:rPr lang="en-US" sz="9000" dirty="0">
                <a:solidFill>
                  <a:srgbClr val="A4EDF5">
                    <a:alpha val="60000"/>
                  </a:srgbClr>
                </a:solidFill>
                <a:latin typeface="Arial" panose="020B0604020202020204" pitchFamily="34" charset="0"/>
                <a:cs typeface="Arial" panose="020B0604020202020204" pitchFamily="34" charset="0"/>
              </a:rPr>
              <a:t>2</a:t>
            </a:r>
            <a:endParaRPr lang="en-US" sz="9000" dirty="0">
              <a:solidFill>
                <a:srgbClr val="A4EDF5">
                  <a:alpha val="60000"/>
                </a:srgbClr>
              </a:solidFill>
            </a:endParaRPr>
          </a:p>
        </p:txBody>
      </p:sp>
      <p:sp>
        <p:nvSpPr>
          <p:cNvPr id="17" name="TextBox 16">
            <a:extLst>
              <a:ext uri="{FF2B5EF4-FFF2-40B4-BE49-F238E27FC236}">
                <a16:creationId xmlns:a16="http://schemas.microsoft.com/office/drawing/2014/main" id="{F5002201-501B-1F46-90AD-B4446D4A47D8}"/>
              </a:ext>
            </a:extLst>
          </p:cNvPr>
          <p:cNvSpPr txBox="1"/>
          <p:nvPr/>
        </p:nvSpPr>
        <p:spPr>
          <a:xfrm>
            <a:off x="3734237" y="2313622"/>
            <a:ext cx="825867" cy="1477328"/>
          </a:xfrm>
          <a:prstGeom prst="rect">
            <a:avLst/>
          </a:prstGeom>
          <a:noFill/>
        </p:spPr>
        <p:txBody>
          <a:bodyPr wrap="none" rtlCol="0">
            <a:spAutoFit/>
          </a:bodyPr>
          <a:lstStyle/>
          <a:p>
            <a:r>
              <a:rPr lang="en-US" sz="9000" dirty="0">
                <a:solidFill>
                  <a:srgbClr val="A4EDF5">
                    <a:alpha val="60000"/>
                  </a:srgbClr>
                </a:solidFill>
                <a:latin typeface="Arial" panose="020B0604020202020204" pitchFamily="34" charset="0"/>
                <a:cs typeface="Arial" panose="020B0604020202020204" pitchFamily="34" charset="0"/>
              </a:rPr>
              <a:t>3</a:t>
            </a:r>
            <a:endParaRPr lang="en-US" sz="9000" dirty="0">
              <a:solidFill>
                <a:srgbClr val="A4EDF5">
                  <a:alpha val="60000"/>
                </a:srgbClr>
              </a:solidFill>
            </a:endParaRPr>
          </a:p>
        </p:txBody>
      </p:sp>
      <p:sp>
        <p:nvSpPr>
          <p:cNvPr id="18" name="TextBox 17">
            <a:extLst>
              <a:ext uri="{FF2B5EF4-FFF2-40B4-BE49-F238E27FC236}">
                <a16:creationId xmlns:a16="http://schemas.microsoft.com/office/drawing/2014/main" id="{1D0BCDD0-7FB6-4541-91F9-EA891A03DF5B}"/>
              </a:ext>
            </a:extLst>
          </p:cNvPr>
          <p:cNvSpPr txBox="1"/>
          <p:nvPr/>
        </p:nvSpPr>
        <p:spPr>
          <a:xfrm>
            <a:off x="5486400" y="2313622"/>
            <a:ext cx="825867" cy="1477328"/>
          </a:xfrm>
          <a:prstGeom prst="rect">
            <a:avLst/>
          </a:prstGeom>
          <a:noFill/>
        </p:spPr>
        <p:txBody>
          <a:bodyPr wrap="none" rtlCol="0">
            <a:spAutoFit/>
          </a:bodyPr>
          <a:lstStyle/>
          <a:p>
            <a:r>
              <a:rPr lang="en-US" sz="9000" dirty="0">
                <a:solidFill>
                  <a:srgbClr val="A4EDF5">
                    <a:alpha val="60000"/>
                  </a:srgbClr>
                </a:solidFill>
                <a:latin typeface="Arial" panose="020B0604020202020204" pitchFamily="34" charset="0"/>
                <a:cs typeface="Arial" panose="020B0604020202020204" pitchFamily="34" charset="0"/>
              </a:rPr>
              <a:t>4</a:t>
            </a:r>
            <a:endParaRPr lang="en-US" sz="9000" dirty="0">
              <a:solidFill>
                <a:srgbClr val="A4EDF5">
                  <a:alpha val="60000"/>
                </a:srgbClr>
              </a:solidFill>
            </a:endParaRPr>
          </a:p>
        </p:txBody>
      </p:sp>
      <p:sp>
        <p:nvSpPr>
          <p:cNvPr id="20" name="TextBox 19">
            <a:extLst>
              <a:ext uri="{FF2B5EF4-FFF2-40B4-BE49-F238E27FC236}">
                <a16:creationId xmlns:a16="http://schemas.microsoft.com/office/drawing/2014/main" id="{F11B76A1-CC91-9146-9897-3A666F1DB60D}"/>
              </a:ext>
            </a:extLst>
          </p:cNvPr>
          <p:cNvSpPr txBox="1"/>
          <p:nvPr/>
        </p:nvSpPr>
        <p:spPr>
          <a:xfrm>
            <a:off x="7336512" y="2343150"/>
            <a:ext cx="825867" cy="1477328"/>
          </a:xfrm>
          <a:prstGeom prst="rect">
            <a:avLst/>
          </a:prstGeom>
          <a:noFill/>
        </p:spPr>
        <p:txBody>
          <a:bodyPr wrap="none" rtlCol="0">
            <a:spAutoFit/>
          </a:bodyPr>
          <a:lstStyle/>
          <a:p>
            <a:r>
              <a:rPr lang="en-US" sz="9000" dirty="0">
                <a:solidFill>
                  <a:srgbClr val="A4EDF5">
                    <a:alpha val="60000"/>
                  </a:srgbClr>
                </a:solidFill>
                <a:latin typeface="Arial" panose="020B0604020202020204" pitchFamily="34" charset="0"/>
                <a:cs typeface="Arial" panose="020B0604020202020204" pitchFamily="34" charset="0"/>
              </a:rPr>
              <a:t>5</a:t>
            </a:r>
            <a:endParaRPr lang="en-US" sz="9000" dirty="0">
              <a:solidFill>
                <a:srgbClr val="A4EDF5">
                  <a:alpha val="60000"/>
                </a:srgbClr>
              </a:solidFill>
            </a:endParaRPr>
          </a:p>
        </p:txBody>
      </p:sp>
      <p:sp>
        <p:nvSpPr>
          <p:cNvPr id="13" name="TextBox 12">
            <a:extLst>
              <a:ext uri="{FF2B5EF4-FFF2-40B4-BE49-F238E27FC236}">
                <a16:creationId xmlns:a16="http://schemas.microsoft.com/office/drawing/2014/main" id="{A26C4FF0-7FA1-474F-8925-F70F972AAEF4}"/>
              </a:ext>
            </a:extLst>
          </p:cNvPr>
          <p:cNvSpPr txBox="1"/>
          <p:nvPr/>
        </p:nvSpPr>
        <p:spPr>
          <a:xfrm>
            <a:off x="458668" y="2912406"/>
            <a:ext cx="1382951" cy="1569660"/>
          </a:xfrm>
          <a:prstGeom prst="rect">
            <a:avLst/>
          </a:prstGeom>
          <a:noFill/>
        </p:spPr>
        <p:txBody>
          <a:bodyPr wrap="square" numCol="1" rtlCol="0">
            <a:spAutoFit/>
          </a:bodyPr>
          <a:lstStyle/>
          <a:p>
            <a:pPr>
              <a:spcAft>
                <a:spcPts val="500"/>
              </a:spcAft>
            </a:pPr>
            <a:r>
              <a:rPr lang="en-US" sz="1200" dirty="0">
                <a:solidFill>
                  <a:schemeClr val="bg1">
                    <a:lumMod val="10000"/>
                  </a:schemeClr>
                </a:solidFill>
                <a:latin typeface="Arial" panose="020B0604020202020204" pitchFamily="34" charset="0"/>
                <a:cs typeface="Arial" panose="020B0604020202020204" pitchFamily="34" charset="0"/>
              </a:rPr>
              <a:t>You may </a:t>
            </a:r>
            <a:r>
              <a:rPr lang="en-US" sz="12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rPr>
              <a:t>not provide anything of value to an HCP/GO in exchange for, or as a reward for past, present or future business</a:t>
            </a:r>
            <a:r>
              <a:rPr lang="en-US" sz="1200" dirty="0">
                <a:solidFill>
                  <a:schemeClr val="bg1">
                    <a:lumMod val="10000"/>
                  </a:schemeClr>
                </a:solidFill>
                <a:latin typeface="Arial" panose="020B0604020202020204" pitchFamily="34" charset="0"/>
                <a:cs typeface="Arial" panose="020B0604020202020204" pitchFamily="34" charset="0"/>
              </a:rPr>
              <a:t>.</a:t>
            </a:r>
          </a:p>
        </p:txBody>
      </p:sp>
      <p:sp>
        <p:nvSpPr>
          <p:cNvPr id="14" name="TextBox 13">
            <a:extLst>
              <a:ext uri="{FF2B5EF4-FFF2-40B4-BE49-F238E27FC236}">
                <a16:creationId xmlns:a16="http://schemas.microsoft.com/office/drawing/2014/main" id="{9CB20AE4-39C1-9042-8C04-397D87C56392}"/>
              </a:ext>
            </a:extLst>
          </p:cNvPr>
          <p:cNvSpPr txBox="1"/>
          <p:nvPr/>
        </p:nvSpPr>
        <p:spPr>
          <a:xfrm>
            <a:off x="2162900" y="2912406"/>
            <a:ext cx="1507082" cy="1754326"/>
          </a:xfrm>
          <a:prstGeom prst="rect">
            <a:avLst/>
          </a:prstGeom>
          <a:noFill/>
        </p:spPr>
        <p:txBody>
          <a:bodyPr wrap="square" numCol="1" rtlCol="0">
            <a:spAutoFit/>
          </a:bodyPr>
          <a:lstStyle/>
          <a:p>
            <a:pPr>
              <a:spcAft>
                <a:spcPts val="500"/>
              </a:spcAft>
            </a:pPr>
            <a:r>
              <a:rPr lang="en-US" sz="1200" dirty="0">
                <a:solidFill>
                  <a:schemeClr val="bg1">
                    <a:lumMod val="10000"/>
                  </a:schemeClr>
                </a:solidFill>
                <a:latin typeface="Arial" panose="020B0604020202020204" pitchFamily="34" charset="0"/>
                <a:cs typeface="Arial" panose="020B0604020202020204" pitchFamily="34" charset="0"/>
              </a:rPr>
              <a:t>Any interactions with an HCP/GO must be supported by a </a:t>
            </a:r>
            <a:r>
              <a:rPr lang="en-US" sz="12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rPr>
              <a:t>legitimate, clearly defined business need</a:t>
            </a:r>
            <a:r>
              <a:rPr lang="en-US" sz="1200" dirty="0">
                <a:solidFill>
                  <a:schemeClr val="bg1">
                    <a:lumMod val="10000"/>
                  </a:schemeClr>
                </a:solidFill>
                <a:latin typeface="Arial" panose="020B0604020202020204" pitchFamily="34" charset="0"/>
                <a:cs typeface="Arial" panose="020B0604020202020204" pitchFamily="34" charset="0"/>
              </a:rPr>
              <a:t> and allowed under the Written Agreement with you.</a:t>
            </a:r>
          </a:p>
        </p:txBody>
      </p:sp>
      <p:sp>
        <p:nvSpPr>
          <p:cNvPr id="16" name="TextBox 15">
            <a:extLst>
              <a:ext uri="{FF2B5EF4-FFF2-40B4-BE49-F238E27FC236}">
                <a16:creationId xmlns:a16="http://schemas.microsoft.com/office/drawing/2014/main" id="{16443826-2D6C-BA48-A711-73FD31D4D6BE}"/>
              </a:ext>
            </a:extLst>
          </p:cNvPr>
          <p:cNvSpPr txBox="1"/>
          <p:nvPr/>
        </p:nvSpPr>
        <p:spPr>
          <a:xfrm>
            <a:off x="4059912" y="2912406"/>
            <a:ext cx="1350288" cy="1569660"/>
          </a:xfrm>
          <a:prstGeom prst="rect">
            <a:avLst/>
          </a:prstGeom>
          <a:noFill/>
        </p:spPr>
        <p:txBody>
          <a:bodyPr wrap="square" numCol="1" rtlCol="0">
            <a:spAutoFit/>
          </a:bodyPr>
          <a:lstStyle/>
          <a:p>
            <a:pPr>
              <a:spcAft>
                <a:spcPts val="500"/>
              </a:spcAft>
            </a:pPr>
            <a:r>
              <a:rPr lang="en-US" sz="1200" dirty="0">
                <a:solidFill>
                  <a:schemeClr val="bg1">
                    <a:lumMod val="10000"/>
                  </a:schemeClr>
                </a:solidFill>
                <a:latin typeface="Arial" panose="020B0604020202020204" pitchFamily="34" charset="0"/>
                <a:cs typeface="Arial" panose="020B0604020202020204" pitchFamily="34" charset="0"/>
              </a:rPr>
              <a:t>You may only engage HCP/GOs whose </a:t>
            </a:r>
            <a:r>
              <a:rPr lang="en-US" sz="12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rPr>
              <a:t>expertise and experience are appropriate given the business need</a:t>
            </a:r>
            <a:r>
              <a:rPr lang="en-US" sz="1200" dirty="0">
                <a:solidFill>
                  <a:schemeClr val="bg1">
                    <a:lumMod val="10000"/>
                  </a:schemeClr>
                </a:solidFill>
                <a:latin typeface="Arial" panose="020B0604020202020204" pitchFamily="34" charset="0"/>
                <a:cs typeface="Arial" panose="020B0604020202020204" pitchFamily="34" charset="0"/>
              </a:rPr>
              <a:t>.</a:t>
            </a:r>
          </a:p>
        </p:txBody>
      </p:sp>
      <p:sp>
        <p:nvSpPr>
          <p:cNvPr id="19" name="TextBox 18">
            <a:extLst>
              <a:ext uri="{FF2B5EF4-FFF2-40B4-BE49-F238E27FC236}">
                <a16:creationId xmlns:a16="http://schemas.microsoft.com/office/drawing/2014/main" id="{1D666ED1-6915-6D4A-93BF-D677B0230554}"/>
              </a:ext>
            </a:extLst>
          </p:cNvPr>
          <p:cNvSpPr txBox="1"/>
          <p:nvPr/>
        </p:nvSpPr>
        <p:spPr>
          <a:xfrm>
            <a:off x="5736312" y="2912406"/>
            <a:ext cx="1578888" cy="2187778"/>
          </a:xfrm>
          <a:prstGeom prst="rect">
            <a:avLst/>
          </a:prstGeom>
          <a:noFill/>
        </p:spPr>
        <p:txBody>
          <a:bodyPr wrap="square" numCol="1" rtlCol="0">
            <a:spAutoFit/>
          </a:bodyPr>
          <a:lstStyle/>
          <a:p>
            <a:pPr>
              <a:spcAft>
                <a:spcPts val="500"/>
              </a:spcAft>
            </a:pPr>
            <a:r>
              <a:rPr lang="en-US" sz="1200" dirty="0">
                <a:solidFill>
                  <a:schemeClr val="bg1">
                    <a:lumMod val="10000"/>
                  </a:schemeClr>
                </a:solidFill>
                <a:latin typeface="Arial" panose="020B0604020202020204" pitchFamily="34" charset="0"/>
                <a:cs typeface="Arial" panose="020B0604020202020204" pitchFamily="34" charset="0"/>
              </a:rPr>
              <a:t>All financial interactions with HCP/GOs must be consistent with relevant agreements, and </a:t>
            </a:r>
            <a:r>
              <a:rPr lang="en-US" sz="12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rPr>
              <a:t>compensation for these interactions must be reasonable for the local market</a:t>
            </a:r>
            <a:r>
              <a:rPr lang="en-US" sz="1200" dirty="0">
                <a:solidFill>
                  <a:schemeClr val="bg1">
                    <a:lumMod val="10000"/>
                  </a:schemeClr>
                </a:solidFill>
                <a:latin typeface="Arial" panose="020B0604020202020204" pitchFamily="34" charset="0"/>
                <a:cs typeface="Arial" panose="020B0604020202020204" pitchFamily="34" charset="0"/>
              </a:rPr>
              <a:t>.</a:t>
            </a:r>
          </a:p>
          <a:p>
            <a:pPr>
              <a:spcAft>
                <a:spcPts val="500"/>
              </a:spcAft>
            </a:pPr>
            <a:endParaRPr lang="en-US" sz="1200" dirty="0">
              <a:solidFill>
                <a:schemeClr val="bg1">
                  <a:lumMod val="1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92E96236-6708-BC41-9F71-D7528DB84DE4}"/>
              </a:ext>
            </a:extLst>
          </p:cNvPr>
          <p:cNvSpPr txBox="1"/>
          <p:nvPr/>
        </p:nvSpPr>
        <p:spPr>
          <a:xfrm>
            <a:off x="7586424" y="2912406"/>
            <a:ext cx="1328976" cy="1384995"/>
          </a:xfrm>
          <a:prstGeom prst="rect">
            <a:avLst/>
          </a:prstGeom>
          <a:noFill/>
        </p:spPr>
        <p:txBody>
          <a:bodyPr wrap="square" numCol="1" rtlCol="0">
            <a:spAutoFit/>
          </a:bodyPr>
          <a:lstStyle/>
          <a:p>
            <a:pPr>
              <a:spcAft>
                <a:spcPts val="500"/>
              </a:spcAft>
            </a:pPr>
            <a:r>
              <a:rPr lang="en-US" sz="1200" dirty="0">
                <a:solidFill>
                  <a:schemeClr val="bg1">
                    <a:lumMod val="10000"/>
                  </a:schemeClr>
                </a:solidFill>
                <a:latin typeface="Arial" panose="020B0604020202020204" pitchFamily="34" charset="0"/>
                <a:cs typeface="Arial" panose="020B0604020202020204" pitchFamily="34" charset="0"/>
              </a:rPr>
              <a:t>All financial interactions with HCP/GOs must be </a:t>
            </a:r>
            <a:r>
              <a:rPr lang="en-US" sz="1200" u="sng" dirty="0">
                <a:solidFill>
                  <a:schemeClr val="bg1">
                    <a:lumMod val="10000"/>
                  </a:schemeClr>
                </a:solidFill>
                <a:uFill>
                  <a:solidFill>
                    <a:schemeClr val="accent3"/>
                  </a:solidFill>
                </a:uFill>
                <a:latin typeface="Arial" panose="020B0604020202020204" pitchFamily="34" charset="0"/>
                <a:cs typeface="Arial" panose="020B0604020202020204" pitchFamily="34" charset="0"/>
              </a:rPr>
              <a:t>recorded accurately and in reasonable detail</a:t>
            </a:r>
            <a:r>
              <a:rPr lang="en-US" sz="1200" dirty="0">
                <a:solidFill>
                  <a:schemeClr val="bg1">
                    <a:lumMod val="10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69558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Reporting a Concern</a:t>
            </a:r>
          </a:p>
        </p:txBody>
      </p:sp>
      <p:sp>
        <p:nvSpPr>
          <p:cNvPr id="8" name="TextBox 7">
            <a:extLst>
              <a:ext uri="{FF2B5EF4-FFF2-40B4-BE49-F238E27FC236}">
                <a16:creationId xmlns:a16="http://schemas.microsoft.com/office/drawing/2014/main" id="{1C8C89E8-59C8-5749-9887-E81E03073D15}"/>
              </a:ext>
            </a:extLst>
          </p:cNvPr>
          <p:cNvSpPr txBox="1"/>
          <p:nvPr/>
        </p:nvSpPr>
        <p:spPr>
          <a:xfrm>
            <a:off x="381001" y="1581150"/>
            <a:ext cx="7240622" cy="3062377"/>
          </a:xfrm>
          <a:prstGeom prst="rect">
            <a:avLst/>
          </a:prstGeom>
          <a:noFill/>
        </p:spPr>
        <p:txBody>
          <a:bodyPr wrap="square" numCol="1" rtlCol="0">
            <a:spAutoFit/>
          </a:bodyPr>
          <a:lstStyle/>
          <a:p>
            <a:pPr>
              <a:spcAft>
                <a:spcPts val="1000"/>
              </a:spcAft>
            </a:pPr>
            <a:r>
              <a:rPr lang="en-US" sz="2100" dirty="0">
                <a:solidFill>
                  <a:schemeClr val="bg1">
                    <a:lumMod val="10000"/>
                  </a:schemeClr>
                </a:solidFill>
                <a:latin typeface="Arial" panose="020B0604020202020204" pitchFamily="34" charset="0"/>
                <a:cs typeface="Arial" panose="020B0604020202020204" pitchFamily="34" charset="0"/>
              </a:rPr>
              <a:t>Any violation must be reported immediately to [</a:t>
            </a:r>
            <a:r>
              <a:rPr lang="en-US" sz="2100" dirty="0">
                <a:solidFill>
                  <a:schemeClr val="bg1">
                    <a:lumMod val="10000"/>
                  </a:schemeClr>
                </a:solidFill>
                <a:highlight>
                  <a:srgbClr val="FFFF00"/>
                </a:highlight>
                <a:latin typeface="Arial" panose="020B0604020202020204" pitchFamily="34" charset="0"/>
                <a:cs typeface="Arial" panose="020B0604020202020204" pitchFamily="34" charset="0"/>
              </a:rPr>
              <a:t>insert relevant person(s)/department(s)</a:t>
            </a:r>
            <a:r>
              <a:rPr lang="en-US" sz="2100" dirty="0">
                <a:solidFill>
                  <a:schemeClr val="bg1">
                    <a:lumMod val="10000"/>
                  </a:schemeClr>
                </a:solidFill>
                <a:latin typeface="Arial" panose="020B0604020202020204" pitchFamily="34" charset="0"/>
                <a:cs typeface="Arial" panose="020B0604020202020204" pitchFamily="34" charset="0"/>
              </a:rPr>
              <a:t>]. </a:t>
            </a:r>
          </a:p>
          <a:p>
            <a:pPr>
              <a:spcAft>
                <a:spcPts val="1000"/>
              </a:spcAft>
            </a:pPr>
            <a:r>
              <a:rPr lang="en-US" sz="2100" dirty="0">
                <a:solidFill>
                  <a:schemeClr val="bg1">
                    <a:lumMod val="10000"/>
                  </a:schemeClr>
                </a:solidFill>
                <a:latin typeface="Arial" panose="020B0604020202020204" pitchFamily="34" charset="0"/>
                <a:cs typeface="Arial" panose="020B0604020202020204" pitchFamily="34" charset="0"/>
              </a:rPr>
              <a:t>Individuals may make a report by [</a:t>
            </a:r>
            <a:r>
              <a:rPr lang="en-US" sz="2100" dirty="0">
                <a:solidFill>
                  <a:schemeClr val="bg1">
                    <a:lumMod val="10000"/>
                  </a:schemeClr>
                </a:solidFill>
                <a:highlight>
                  <a:srgbClr val="FFFF00"/>
                </a:highlight>
                <a:latin typeface="Arial" panose="020B0604020202020204" pitchFamily="34" charset="0"/>
                <a:cs typeface="Arial" panose="020B0604020202020204" pitchFamily="34" charset="0"/>
              </a:rPr>
              <a:t>insert reporting instructions</a:t>
            </a:r>
            <a:r>
              <a:rPr lang="en-US" sz="2100" dirty="0">
                <a:solidFill>
                  <a:schemeClr val="bg1">
                    <a:lumMod val="10000"/>
                  </a:schemeClr>
                </a:solidFill>
                <a:latin typeface="Arial" panose="020B0604020202020204" pitchFamily="34" charset="0"/>
                <a:cs typeface="Arial" panose="020B0604020202020204" pitchFamily="34" charset="0"/>
              </a:rPr>
              <a:t>].</a:t>
            </a:r>
          </a:p>
          <a:p>
            <a:pPr>
              <a:spcAft>
                <a:spcPts val="1000"/>
              </a:spcAft>
            </a:pPr>
            <a:r>
              <a:rPr lang="en-US" sz="2100" dirty="0">
                <a:solidFill>
                  <a:schemeClr val="bg1">
                    <a:lumMod val="10000"/>
                  </a:schemeClr>
                </a:solidFill>
                <a:latin typeface="Arial" panose="020B0604020202020204" pitchFamily="34" charset="0"/>
                <a:cs typeface="Arial" panose="020B0604020202020204" pitchFamily="34" charset="0"/>
              </a:rPr>
              <a:t>We will make sure </a:t>
            </a:r>
            <a:r>
              <a:rPr lang="en-US" sz="2100" u="sng" dirty="0">
                <a:solidFill>
                  <a:schemeClr val="bg1">
                    <a:lumMod val="10000"/>
                  </a:schemeClr>
                </a:solidFill>
                <a:latin typeface="Arial" panose="020B0604020202020204" pitchFamily="34" charset="0"/>
                <a:cs typeface="Arial" panose="020B0604020202020204" pitchFamily="34" charset="0"/>
              </a:rPr>
              <a:t>no retaliatory action</a:t>
            </a:r>
            <a:r>
              <a:rPr lang="en-US" sz="2100" dirty="0">
                <a:solidFill>
                  <a:schemeClr val="bg1">
                    <a:lumMod val="10000"/>
                  </a:schemeClr>
                </a:solidFill>
                <a:latin typeface="Arial" panose="020B0604020202020204" pitchFamily="34" charset="0"/>
                <a:cs typeface="Arial" panose="020B0604020202020204" pitchFamily="34" charset="0"/>
              </a:rPr>
              <a:t> is taken against anyone who reports, in good faith, actual or suspected misconduct.</a:t>
            </a:r>
          </a:p>
          <a:p>
            <a:pPr>
              <a:spcAft>
                <a:spcPts val="1000"/>
              </a:spcAft>
            </a:pPr>
            <a:r>
              <a:rPr lang="en-US" sz="2100" dirty="0">
                <a:solidFill>
                  <a:schemeClr val="bg1">
                    <a:lumMod val="10000"/>
                  </a:schemeClr>
                </a:solidFill>
                <a:latin typeface="Arial" panose="020B0604020202020204" pitchFamily="34" charset="0"/>
                <a:cs typeface="Arial" panose="020B0604020202020204" pitchFamily="34" charset="0"/>
              </a:rPr>
              <a:t>We take reported allegations seriously.</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077456" y="203596"/>
            <a:ext cx="544167" cy="544167"/>
          </a:xfrm>
          <a:prstGeom prst="rect">
            <a:avLst/>
          </a:prstGeom>
        </p:spPr>
      </p:pic>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3" cstate="print">
            <a:alphaModFix amt="10000"/>
            <a:extLst>
              <a:ext uri="{28A0092B-C50C-407E-A947-70E740481C1C}">
                <a14:useLocalDpi xmlns:a14="http://schemas.microsoft.com/office/drawing/2010/main" val="0"/>
              </a:ext>
            </a:extLst>
          </a:blip>
          <a:srcRect l="1667" t="5000" r="33333" b="18750"/>
          <a:stretch/>
        </p:blipFill>
        <p:spPr>
          <a:xfrm>
            <a:off x="6172200" y="1657350"/>
            <a:ext cx="2971800" cy="3486150"/>
          </a:xfrm>
          <a:prstGeom prst="rect">
            <a:avLst/>
          </a:prstGeom>
        </p:spPr>
      </p:pic>
    </p:spTree>
    <p:extLst>
      <p:ext uri="{BB962C8B-B14F-4D97-AF65-F5344CB8AC3E}">
        <p14:creationId xmlns:p14="http://schemas.microsoft.com/office/powerpoint/2010/main" val="1973373382"/>
      </p:ext>
    </p:extLst>
  </p:cSld>
  <p:clrMapOvr>
    <a:masterClrMapping/>
  </p:clrMapOvr>
</p:sld>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D7631778-9EA2-4CBE-86AE-68B7646F1E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1158</TotalTime>
  <Words>1144</Words>
  <Application>Microsoft Office PowerPoint</Application>
  <PresentationFormat>On-screen Show (16:9)</PresentationFormat>
  <Paragraphs>82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Lato</vt:lpstr>
      <vt:lpstr>Office Theme</vt:lpstr>
      <vt:lpstr>PowerPoint Presentation</vt:lpstr>
      <vt:lpstr>Doing Business with Integrity</vt:lpstr>
      <vt:lpstr>Key Areas of Global Compliance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Kassem, Rana [GTSBE]</cp:lastModifiedBy>
  <cp:revision>104</cp:revision>
  <dcterms:created xsi:type="dcterms:W3CDTF">2019-12-09T14:45:42Z</dcterms:created>
  <dcterms:modified xsi:type="dcterms:W3CDTF">2021-05-19T07:38:26Z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ies>
</file>