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312" r:id="rId5"/>
    <p:sldId id="313" r:id="rId6"/>
    <p:sldId id="314" r:id="rId7"/>
    <p:sldId id="315" r:id="rId8"/>
  </p:sldIdLst>
  <p:sldSz cx="9144000" cy="5143500" type="screen16x9"/>
  <p:notesSz cx="6858000" cy="9144000"/>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5216E385-59A4-464A-B474-6CC440EFD2FE}">
          <p14:sldIdLst>
            <p14:sldId id="312"/>
            <p14:sldId id="313"/>
            <p14:sldId id="314"/>
            <p14:sldId id="315"/>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4EDF5"/>
    <a:srgbClr val="3399CC"/>
    <a:srgbClr val="3798B9"/>
    <a:srgbClr val="003066"/>
    <a:srgbClr val="9E0389"/>
    <a:srgbClr val="0082D1"/>
    <a:srgbClr val="00608A"/>
    <a:srgbClr val="7D7D7D"/>
    <a:srgbClr val="006F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8" autoAdjust="0"/>
    <p:restoredTop sz="94660"/>
  </p:normalViewPr>
  <p:slideViewPr>
    <p:cSldViewPr>
      <p:cViewPr varScale="1">
        <p:scale>
          <a:sx n="88" d="100"/>
          <a:sy n="88" d="100"/>
        </p:scale>
        <p:origin x="420" y="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docChgLst>
    <pc:chgData name="Kassem, Rana [GTSBE]" userId="e4c360c7-7847-46e6-bdb2-4d20c8ce8a85" providerId="ADAL" clId="{49B8EA92-1382-4E63-8949-A9C2EDFF8E0D}"/>
    <pc:docChg chg="modSld">
      <pc:chgData name="Kassem, Rana [GTSBE]" userId="e4c360c7-7847-46e6-bdb2-4d20c8ce8a85" providerId="ADAL" clId="{49B8EA92-1382-4E63-8949-A9C2EDFF8E0D}" dt="2021-05-19T07:59:23.068" v="9" actId="113"/>
      <pc:docMkLst>
        <pc:docMk/>
      </pc:docMkLst>
      <pc:sldChg chg="addSp modSp mod">
        <pc:chgData name="Kassem, Rana [GTSBE]" userId="e4c360c7-7847-46e6-bdb2-4d20c8ce8a85" providerId="ADAL" clId="{49B8EA92-1382-4E63-8949-A9C2EDFF8E0D}" dt="2021-05-19T07:59:23.068" v="9" actId="113"/>
        <pc:sldMkLst>
          <pc:docMk/>
          <pc:sldMk cId="521599352" sldId="312"/>
        </pc:sldMkLst>
        <pc:spChg chg="add mod">
          <ac:chgData name="Kassem, Rana [GTSBE]" userId="e4c360c7-7847-46e6-bdb2-4d20c8ce8a85" providerId="ADAL" clId="{49B8EA92-1382-4E63-8949-A9C2EDFF8E0D}" dt="2021-05-19T07:59:23.068" v="9" actId="113"/>
          <ac:spMkLst>
            <pc:docMk/>
            <pc:sldMk cId="521599352" sldId="312"/>
            <ac:spMk id="8" creationId="{C8C6289D-3008-44C2-BC70-61F746115304}"/>
          </ac:spMkLst>
        </pc:spChg>
        <pc:spChg chg="mod">
          <ac:chgData name="Kassem, Rana [GTSBE]" userId="e4c360c7-7847-46e6-bdb2-4d20c8ce8a85" providerId="ADAL" clId="{49B8EA92-1382-4E63-8949-A9C2EDFF8E0D}" dt="2021-05-19T07:59:04.838" v="0" actId="1076"/>
          <ac:spMkLst>
            <pc:docMk/>
            <pc:sldMk cId="521599352" sldId="312"/>
            <ac:spMk id="9" creationId="{A2C44AA8-93B2-5D44-9491-F0CE9E2D631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5/19/2021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0CB99EB-179F-1846-AB36-96678F0CDE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4" name="Title 3">
            <a:extLst>
              <a:ext uri="{FF2B5EF4-FFF2-40B4-BE49-F238E27FC236}">
                <a16:creationId xmlns:a16="http://schemas.microsoft.com/office/drawing/2014/main"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374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pic>
        <p:nvPicPr>
          <p:cNvPr id="5" name="Picture 4">
            <a:extLst>
              <a:ext uri="{FF2B5EF4-FFF2-40B4-BE49-F238E27FC236}">
                <a16:creationId xmlns:a16="http://schemas.microsoft.com/office/drawing/2014/main" id="{7096C586-57C6-CA4F-AFF1-7BC08931A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6" name="Title 3">
            <a:extLst>
              <a:ext uri="{FF2B5EF4-FFF2-40B4-BE49-F238E27FC236}">
                <a16:creationId xmlns:a16="http://schemas.microsoft.com/office/drawing/2014/main"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074502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a16="http://schemas.microsoft.com/office/drawing/2014/main"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220853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a16="http://schemas.microsoft.com/office/drawing/2014/main" id="{7FE1DA31-21A3-2041-A0F2-98DB1B36C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a16="http://schemas.microsoft.com/office/drawing/2014/main"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8" name="Title 3">
            <a:extLst>
              <a:ext uri="{FF2B5EF4-FFF2-40B4-BE49-F238E27FC236}">
                <a16:creationId xmlns:a16="http://schemas.microsoft.com/office/drawing/2014/main"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409882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https://www.advamed.org/issues/ethics-compliance/global-distributor-compliance-toolkit"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F0C554D-53AE-3C44-980F-5101FF36A10A}"/>
              </a:ext>
            </a:extLst>
          </p:cNvPr>
          <p:cNvPicPr>
            <a:picLocks noChangeAspect="1"/>
          </p:cNvPicPr>
          <p:nvPr/>
        </p:nvPicPr>
        <p:blipFill>
          <a:blip r:embed="rId2">
            <a:alphaModFix amt="8000"/>
            <a:extLst>
              <a:ext uri="{28A0092B-C50C-407E-A947-70E740481C1C}">
                <a14:useLocalDpi xmlns:a14="http://schemas.microsoft.com/office/drawing/2010/main" val="0"/>
              </a:ext>
            </a:extLst>
          </a:blip>
          <a:srcRect t="1225" b="1225"/>
          <a:stretch/>
        </p:blipFill>
        <p:spPr>
          <a:xfrm rot="2700000">
            <a:off x="5166012" y="1320951"/>
            <a:ext cx="4913268" cy="4792893"/>
          </a:xfrm>
          <a:prstGeom prst="rect">
            <a:avLst/>
          </a:prstGeom>
        </p:spPr>
      </p:pic>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Identifying Conflicts of Interest</a:t>
            </a:r>
          </a:p>
        </p:txBody>
      </p:sp>
      <p:sp>
        <p:nvSpPr>
          <p:cNvPr id="9" name="TextBox 8">
            <a:extLst>
              <a:ext uri="{FF2B5EF4-FFF2-40B4-BE49-F238E27FC236}">
                <a16:creationId xmlns:a16="http://schemas.microsoft.com/office/drawing/2014/main" id="{A2C44AA8-93B2-5D44-9491-F0CE9E2D6310}"/>
              </a:ext>
            </a:extLst>
          </p:cNvPr>
          <p:cNvSpPr txBox="1"/>
          <p:nvPr/>
        </p:nvSpPr>
        <p:spPr>
          <a:xfrm>
            <a:off x="18143" y="656451"/>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id="{5DF2435E-392C-B247-8A85-D8BE09DC23F0}"/>
              </a:ext>
            </a:extLst>
          </p:cNvPr>
          <p:cNvSpPr txBox="1"/>
          <p:nvPr/>
        </p:nvSpPr>
        <p:spPr>
          <a:xfrm>
            <a:off x="381769" y="1504950"/>
            <a:ext cx="5192569" cy="3372718"/>
          </a:xfrm>
          <a:prstGeom prst="rect">
            <a:avLst/>
          </a:prstGeom>
          <a:noFill/>
        </p:spPr>
        <p:txBody>
          <a:bodyPr wrap="square" rtlCol="0">
            <a:spAutoFit/>
          </a:bodyPr>
          <a:lstStyle/>
          <a:p>
            <a:pPr>
              <a:spcAft>
                <a:spcPts val="400"/>
              </a:spcAft>
            </a:pPr>
            <a:r>
              <a:rPr lang="en-US" sz="2000" b="1" dirty="0">
                <a:solidFill>
                  <a:schemeClr val="accent2"/>
                </a:solidFill>
              </a:rPr>
              <a:t>Your Spouse: Part 1</a:t>
            </a:r>
          </a:p>
          <a:p>
            <a:pPr>
              <a:spcAft>
                <a:spcPts val="1000"/>
              </a:spcAft>
            </a:pPr>
            <a:r>
              <a:rPr lang="en-US" sz="1300" dirty="0">
                <a:solidFill>
                  <a:schemeClr val="bg1">
                    <a:lumMod val="10000"/>
                  </a:schemeClr>
                </a:solidFill>
                <a:latin typeface="Arial" panose="020B0604020202020204" pitchFamily="34" charset="0"/>
                <a:cs typeface="Arial" panose="020B0604020202020204" pitchFamily="34" charset="0"/>
              </a:rPr>
              <a:t>Your spouse works as a Health Care Professional (HCP) at a hospital where they have authority over some purchasing decisions. Your company is attempting to sell products to this hospital. </a:t>
            </a:r>
            <a:br>
              <a:rPr lang="en-US" sz="1300" dirty="0">
                <a:solidFill>
                  <a:schemeClr val="bg1">
                    <a:lumMod val="10000"/>
                  </a:schemeClr>
                </a:solidFill>
                <a:latin typeface="Arial" panose="020B0604020202020204" pitchFamily="34" charset="0"/>
                <a:cs typeface="Arial" panose="020B0604020202020204" pitchFamily="34" charset="0"/>
              </a:rPr>
            </a:b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What steps should you take to avoid all potential conflicts </a:t>
            </a:r>
            <a:b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b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of interest?</a:t>
            </a:r>
          </a:p>
          <a:p>
            <a:pPr marL="342900" indent="-342900">
              <a:spcAft>
                <a:spcPts val="500"/>
              </a:spcAft>
              <a:buClr>
                <a:schemeClr val="accent2"/>
              </a:buClr>
              <a:buFont typeface="+mj-lt"/>
              <a:buAutoNum type="alphaUcPeriod"/>
            </a:pPr>
            <a:r>
              <a:rPr lang="en-US" sz="1300" dirty="0">
                <a:solidFill>
                  <a:schemeClr val="bg1">
                    <a:lumMod val="10000"/>
                  </a:schemeClr>
                </a:solidFill>
              </a:rPr>
              <a:t>Disclose the above situation in advance to your primary supplier contact. </a:t>
            </a:r>
          </a:p>
          <a:p>
            <a:pPr marL="342900" indent="-342900">
              <a:spcAft>
                <a:spcPts val="500"/>
              </a:spcAft>
              <a:buClr>
                <a:schemeClr val="accent2"/>
              </a:buClr>
              <a:buFont typeface="+mj-lt"/>
              <a:buAutoNum type="alphaUcPeriod"/>
            </a:pPr>
            <a:r>
              <a:rPr lang="en-US" sz="1300" dirty="0">
                <a:solidFill>
                  <a:schemeClr val="bg1">
                    <a:lumMod val="10000"/>
                  </a:schemeClr>
                </a:solidFill>
              </a:rPr>
              <a:t>If you are not certain if this could be a potential conflict of interest, contact </a:t>
            </a:r>
            <a:r>
              <a:rPr lang="en-US" sz="1300" b="1" dirty="0">
                <a:solidFill>
                  <a:schemeClr val="bg1">
                    <a:lumMod val="10000"/>
                  </a:schemeClr>
                </a:solidFill>
              </a:rPr>
              <a:t>[insert compliance contact/information source] </a:t>
            </a:r>
            <a:r>
              <a:rPr lang="en-US" sz="1300" dirty="0">
                <a:solidFill>
                  <a:schemeClr val="bg1">
                    <a:lumMod val="10000"/>
                  </a:schemeClr>
                </a:solidFill>
              </a:rPr>
              <a:t>for additional information.</a:t>
            </a:r>
          </a:p>
          <a:p>
            <a:pPr marL="342900" indent="-342900">
              <a:spcAft>
                <a:spcPts val="500"/>
              </a:spcAft>
              <a:buClr>
                <a:schemeClr val="accent2"/>
              </a:buClr>
              <a:buFont typeface="+mj-lt"/>
              <a:buAutoNum type="alphaUcPeriod"/>
            </a:pPr>
            <a:r>
              <a:rPr lang="en-US" sz="1300" dirty="0">
                <a:solidFill>
                  <a:schemeClr val="bg1">
                    <a:lumMod val="10000"/>
                  </a:schemeClr>
                </a:solidFill>
              </a:rPr>
              <a:t>Refrain from selling or promoting products at the hospital until you’ve addressed the situation with the company. </a:t>
            </a:r>
          </a:p>
          <a:p>
            <a:pPr marL="342900" indent="-342900">
              <a:buClr>
                <a:schemeClr val="accent2"/>
              </a:buClr>
              <a:buFont typeface="+mj-lt"/>
              <a:buAutoNum type="alphaUcPeriod"/>
            </a:pPr>
            <a:r>
              <a:rPr lang="en-US" sz="1300" dirty="0">
                <a:solidFill>
                  <a:schemeClr val="bg1">
                    <a:lumMod val="10000"/>
                  </a:schemeClr>
                </a:solidFill>
              </a:rPr>
              <a:t>All of the above.</a:t>
            </a:r>
          </a:p>
        </p:txBody>
      </p:sp>
      <p:sp>
        <p:nvSpPr>
          <p:cNvPr id="8" name="TextBox 7">
            <a:extLst>
              <a:ext uri="{FF2B5EF4-FFF2-40B4-BE49-F238E27FC236}">
                <a16:creationId xmlns:a16="http://schemas.microsoft.com/office/drawing/2014/main" id="{C8C6289D-3008-44C2-BC70-61F746115304}"/>
              </a:ext>
            </a:extLst>
          </p:cNvPr>
          <p:cNvSpPr txBox="1"/>
          <p:nvPr/>
        </p:nvSpPr>
        <p:spPr>
          <a:xfrm>
            <a:off x="80682" y="51274"/>
            <a:ext cx="6701118" cy="600164"/>
          </a:xfrm>
          <a:prstGeom prst="rect">
            <a:avLst/>
          </a:prstGeom>
          <a:noFill/>
        </p:spPr>
        <p:txBody>
          <a:bodyPr wrap="square">
            <a:spAutoFit/>
          </a:bodyPr>
          <a:lstStyle/>
          <a:p>
            <a:pPr marL="0" marR="0">
              <a:spcBef>
                <a:spcPts val="0"/>
              </a:spcBef>
              <a:spcAft>
                <a:spcPts val="0"/>
              </a:spcAft>
            </a:pPr>
            <a:r>
              <a:rPr lang="en-US" sz="1100" b="1" dirty="0">
                <a:solidFill>
                  <a:srgbClr val="FF0000"/>
                </a:solidFill>
                <a:effectLst/>
                <a:latin typeface="Lato"/>
                <a:ea typeface="Calibri" panose="020F0502020204030204" pitchFamily="34" charset="0"/>
                <a:cs typeface="Calibri" panose="020F0502020204030204" pitchFamily="34" charset="0"/>
              </a:rPr>
              <a:t>Disclaimer</a:t>
            </a:r>
            <a:r>
              <a:rPr lang="en-US" sz="1100" dirty="0">
                <a:solidFill>
                  <a:srgbClr val="FF0000"/>
                </a:solidFill>
                <a:effectLst/>
                <a:latin typeface="Lato"/>
                <a:ea typeface="Calibri" panose="020F0502020204030204" pitchFamily="34" charset="0"/>
              </a:rPr>
              <a:t>: </a:t>
            </a:r>
            <a:r>
              <a:rPr lang="en-US" sz="1100" b="1" dirty="0">
                <a:solidFill>
                  <a:srgbClr val="313537"/>
                </a:solidFill>
                <a:effectLst/>
                <a:latin typeface="Lato"/>
                <a:ea typeface="Calibri" panose="020F0502020204030204" pitchFamily="34" charset="0"/>
              </a:rPr>
              <a:t>Please note that this document is taken from the “Global Distributor Compliance Toolkit” in the Advanced Medical Technology Association® (</a:t>
            </a:r>
            <a:r>
              <a:rPr lang="en-US" sz="1100" b="1" dirty="0" err="1">
                <a:solidFill>
                  <a:srgbClr val="313537"/>
                </a:solidFill>
                <a:effectLst/>
                <a:latin typeface="Lato"/>
                <a:ea typeface="Calibri" panose="020F0502020204030204" pitchFamily="34" charset="0"/>
              </a:rPr>
              <a:t>AdvaMed</a:t>
            </a:r>
            <a:r>
              <a:rPr lang="en-US" sz="1100" b="1" dirty="0">
                <a:solidFill>
                  <a:srgbClr val="313537"/>
                </a:solidFill>
                <a:effectLst/>
                <a:latin typeface="Lato"/>
                <a:ea typeface="Calibri" panose="020F0502020204030204" pitchFamily="34" charset="0"/>
              </a:rPr>
              <a:t>®)  website: </a:t>
            </a:r>
            <a:r>
              <a:rPr lang="en-US" sz="1100" u="sng" dirty="0">
                <a:solidFill>
                  <a:srgbClr val="313537"/>
                </a:solidFill>
                <a:effectLst/>
                <a:latin typeface="Lato"/>
                <a:ea typeface="Calibri" panose="020F0502020204030204" pitchFamily="34" charset="0"/>
                <a:hlinkClick r:id="rId4"/>
              </a:rPr>
              <a:t>https://www.advamed.org/issues/ethics-compliance/global-distributor-compliance-toolkit</a:t>
            </a:r>
            <a:r>
              <a:rPr lang="en-US" sz="1100" dirty="0">
                <a:solidFill>
                  <a:srgbClr val="313537"/>
                </a:solidFill>
                <a:effectLst/>
                <a:latin typeface="Lato"/>
                <a:ea typeface="Calibri" panose="020F0502020204030204" pitchFamily="34" charset="0"/>
              </a:rPr>
              <a:t> </a:t>
            </a:r>
            <a:endParaRPr lang="en-US" sz="1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21599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Identifying Conflicts of Interest</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id="{5DF2435E-392C-B247-8A85-D8BE09DC23F0}"/>
              </a:ext>
            </a:extLst>
          </p:cNvPr>
          <p:cNvSpPr txBox="1"/>
          <p:nvPr/>
        </p:nvSpPr>
        <p:spPr>
          <a:xfrm>
            <a:off x="381769" y="1504950"/>
            <a:ext cx="5192569" cy="3372718"/>
          </a:xfrm>
          <a:prstGeom prst="rect">
            <a:avLst/>
          </a:prstGeom>
          <a:noFill/>
        </p:spPr>
        <p:txBody>
          <a:bodyPr wrap="square" rtlCol="0">
            <a:spAutoFit/>
          </a:bodyPr>
          <a:lstStyle/>
          <a:p>
            <a:pPr>
              <a:spcAft>
                <a:spcPts val="400"/>
              </a:spcAft>
            </a:pPr>
            <a:r>
              <a:rPr lang="en-US" sz="2000" b="1" dirty="0">
                <a:solidFill>
                  <a:schemeClr val="accent2"/>
                </a:solidFill>
              </a:rPr>
              <a:t>Your Spouse: Part 2</a:t>
            </a:r>
          </a:p>
          <a:p>
            <a:pPr>
              <a:spcAft>
                <a:spcPts val="1000"/>
              </a:spcAft>
            </a:pPr>
            <a:r>
              <a:rPr lang="en-US" sz="1300" dirty="0">
                <a:solidFill>
                  <a:schemeClr val="bg1">
                    <a:lumMod val="10000"/>
                  </a:schemeClr>
                </a:solidFill>
                <a:latin typeface="Arial" panose="020B0604020202020204" pitchFamily="34" charset="0"/>
                <a:cs typeface="Arial" panose="020B0604020202020204" pitchFamily="34" charset="0"/>
              </a:rPr>
              <a:t>Your spouse works as a Health Care Professional (HCP) at a hospital where they have authority over some purchasing decisions. Your company is attempting to sell products to this hospital. </a:t>
            </a:r>
            <a:br>
              <a:rPr lang="en-US" sz="1300" dirty="0">
                <a:solidFill>
                  <a:schemeClr val="bg1">
                    <a:lumMod val="10000"/>
                  </a:schemeClr>
                </a:solidFill>
                <a:latin typeface="Arial" panose="020B0604020202020204" pitchFamily="34" charset="0"/>
                <a:cs typeface="Arial" panose="020B0604020202020204" pitchFamily="34" charset="0"/>
              </a:rPr>
            </a:b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What steps should you take to avoid all potential conflicts </a:t>
            </a:r>
            <a:b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b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of interest?</a:t>
            </a:r>
          </a:p>
          <a:p>
            <a:pPr marL="342900" indent="-342900">
              <a:spcAft>
                <a:spcPts val="500"/>
              </a:spcAft>
              <a:buClr>
                <a:schemeClr val="accent2"/>
              </a:buClr>
              <a:buFont typeface="+mj-lt"/>
              <a:buAutoNum type="alphaUcPeriod"/>
            </a:pPr>
            <a:r>
              <a:rPr lang="en-US" sz="1300" dirty="0">
                <a:solidFill>
                  <a:schemeClr val="bg1">
                    <a:lumMod val="10000"/>
                  </a:schemeClr>
                </a:solidFill>
              </a:rPr>
              <a:t>Disclose the above situation in advance to your primary supplier contact. </a:t>
            </a:r>
          </a:p>
          <a:p>
            <a:pPr marL="342900" indent="-342900">
              <a:spcAft>
                <a:spcPts val="500"/>
              </a:spcAft>
              <a:buClr>
                <a:schemeClr val="accent2"/>
              </a:buClr>
              <a:buFont typeface="+mj-lt"/>
              <a:buAutoNum type="alphaUcPeriod"/>
            </a:pPr>
            <a:r>
              <a:rPr lang="en-US" sz="1300" dirty="0">
                <a:solidFill>
                  <a:schemeClr val="bg1">
                    <a:lumMod val="10000"/>
                  </a:schemeClr>
                </a:solidFill>
              </a:rPr>
              <a:t>If you are not certain if this could be a potential conflict of interest, contact </a:t>
            </a:r>
            <a:r>
              <a:rPr lang="en-US" sz="1300" b="1" dirty="0">
                <a:solidFill>
                  <a:schemeClr val="bg1">
                    <a:lumMod val="10000"/>
                  </a:schemeClr>
                </a:solidFill>
              </a:rPr>
              <a:t>[insert compliance contact/information source] </a:t>
            </a:r>
            <a:r>
              <a:rPr lang="en-US" sz="1300" dirty="0">
                <a:solidFill>
                  <a:schemeClr val="bg1">
                    <a:lumMod val="10000"/>
                  </a:schemeClr>
                </a:solidFill>
              </a:rPr>
              <a:t>for additional information.</a:t>
            </a:r>
          </a:p>
          <a:p>
            <a:pPr marL="342900" indent="-342900">
              <a:spcAft>
                <a:spcPts val="500"/>
              </a:spcAft>
              <a:buClr>
                <a:schemeClr val="accent2"/>
              </a:buClr>
              <a:buFont typeface="+mj-lt"/>
              <a:buAutoNum type="alphaUcPeriod"/>
            </a:pPr>
            <a:r>
              <a:rPr lang="en-US" sz="1300" dirty="0">
                <a:solidFill>
                  <a:schemeClr val="bg1">
                    <a:lumMod val="10000"/>
                  </a:schemeClr>
                </a:solidFill>
              </a:rPr>
              <a:t>Refrain from selling or promoting products at the hospital until you’ve addressed the situation with the company. </a:t>
            </a:r>
          </a:p>
          <a:p>
            <a:pPr marL="342900" indent="-342900">
              <a:buClr>
                <a:schemeClr val="accent2"/>
              </a:buClr>
              <a:buFont typeface="+mj-lt"/>
              <a:buAutoNum type="alphaUcPeriod"/>
            </a:pPr>
            <a:r>
              <a:rPr lang="en-US" sz="1300" dirty="0">
                <a:solidFill>
                  <a:schemeClr val="bg1">
                    <a:lumMod val="10000"/>
                  </a:schemeClr>
                </a:solidFill>
              </a:rPr>
              <a:t>All of the above.</a:t>
            </a:r>
          </a:p>
        </p:txBody>
      </p:sp>
      <p:sp>
        <p:nvSpPr>
          <p:cNvPr id="8" name="Rectangle 7">
            <a:extLst>
              <a:ext uri="{FF2B5EF4-FFF2-40B4-BE49-F238E27FC236}">
                <a16:creationId xmlns:a16="http://schemas.microsoft.com/office/drawing/2014/main" id="{B8635268-7397-304C-9725-A7570DA96DBB}"/>
              </a:ext>
            </a:extLst>
          </p:cNvPr>
          <p:cNvSpPr/>
          <p:nvPr/>
        </p:nvSpPr>
        <p:spPr>
          <a:xfrm>
            <a:off x="5702776" y="1581150"/>
            <a:ext cx="30255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p>
        </p:txBody>
      </p:sp>
      <p:sp>
        <p:nvSpPr>
          <p:cNvPr id="13" name="TextBox 12">
            <a:extLst>
              <a:ext uri="{FF2B5EF4-FFF2-40B4-BE49-F238E27FC236}">
                <a16:creationId xmlns:a16="http://schemas.microsoft.com/office/drawing/2014/main" id="{1720EBBC-C7A8-AB4E-AB84-1654E77A3BE1}"/>
              </a:ext>
            </a:extLst>
          </p:cNvPr>
          <p:cNvSpPr txBox="1"/>
          <p:nvPr/>
        </p:nvSpPr>
        <p:spPr>
          <a:xfrm>
            <a:off x="5954909" y="1761100"/>
            <a:ext cx="2633246" cy="2652008"/>
          </a:xfrm>
          <a:prstGeom prst="rect">
            <a:avLst/>
          </a:prstGeom>
          <a:noFill/>
        </p:spPr>
        <p:txBody>
          <a:bodyPr wrap="square" rtlCol="0">
            <a:spAutoFit/>
          </a:bodyPr>
          <a:lstStyle/>
          <a:p>
            <a:pPr>
              <a:spcAft>
                <a:spcPts val="1000"/>
              </a:spcAft>
            </a:pPr>
            <a:r>
              <a:rPr lang="en-US" sz="1500" b="1" dirty="0">
                <a:solidFill>
                  <a:srgbClr val="FFFFFF"/>
                </a:solidFill>
              </a:rPr>
              <a:t>The correct answer is D. </a:t>
            </a:r>
            <a:endParaRPr lang="en-US" dirty="0">
              <a:solidFill>
                <a:srgbClr val="FFFFFF"/>
              </a:solidFill>
            </a:endParaRPr>
          </a:p>
          <a:p>
            <a:r>
              <a:rPr lang="en-US" sz="1300" dirty="0">
                <a:solidFill>
                  <a:srgbClr val="FFFFFF"/>
                </a:solidFill>
              </a:rPr>
              <a:t>This is a potential conflict of interest between your interests and those of your Company and Business Partners. You must disclose all possible conflicts of interest in advance. If you are not certain if a conflict of interest exists, you can always contact [insert company contact] with questions or to request guidance. </a:t>
            </a:r>
          </a:p>
        </p:txBody>
      </p:sp>
    </p:spTree>
    <p:extLst>
      <p:ext uri="{BB962C8B-B14F-4D97-AF65-F5344CB8AC3E}">
        <p14:creationId xmlns:p14="http://schemas.microsoft.com/office/powerpoint/2010/main" val="1556531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Identifying Conflicts of Interest</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id="{5DF2435E-392C-B247-8A85-D8BE09DC23F0}"/>
              </a:ext>
            </a:extLst>
          </p:cNvPr>
          <p:cNvSpPr txBox="1"/>
          <p:nvPr/>
        </p:nvSpPr>
        <p:spPr>
          <a:xfrm>
            <a:off x="381769" y="1504950"/>
            <a:ext cx="4495031" cy="3172663"/>
          </a:xfrm>
          <a:prstGeom prst="rect">
            <a:avLst/>
          </a:prstGeom>
          <a:noFill/>
        </p:spPr>
        <p:txBody>
          <a:bodyPr wrap="square" rtlCol="0">
            <a:spAutoFit/>
          </a:bodyPr>
          <a:lstStyle/>
          <a:p>
            <a:pPr>
              <a:spcAft>
                <a:spcPts val="400"/>
              </a:spcAft>
            </a:pPr>
            <a:r>
              <a:rPr lang="en-US" sz="2000" b="1" dirty="0">
                <a:solidFill>
                  <a:schemeClr val="accent2"/>
                </a:solidFill>
              </a:rPr>
              <a:t>New Sales Rep: Part 1</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You are considering hiring a new sales representative but have not decided whether it is necessary for your business.</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While still undecided, you get a call from a well-known health care professional who is also an important customer.</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He tells you that his son has just graduated from medical school and would be a great asset to your company.</a:t>
            </a:r>
          </a:p>
          <a:p>
            <a:pPr marL="285750" indent="-285750">
              <a:spcAft>
                <a:spcPts val="10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You agree to interview him and find him to not be an ideal candidate for the role.</a:t>
            </a:r>
          </a:p>
          <a:p>
            <a:pPr>
              <a:spcAft>
                <a:spcPts val="400"/>
              </a:spcAft>
            </a:pP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Should you hire him?</a:t>
            </a:r>
            <a:endParaRPr lang="en-US" sz="1300" b="1" u="sng" dirty="0">
              <a:solidFill>
                <a:schemeClr val="accent1"/>
              </a:solidFill>
              <a:uFill>
                <a:solidFill>
                  <a:schemeClr val="accent3"/>
                </a:solidFill>
              </a:uFill>
            </a:endParaRPr>
          </a:p>
        </p:txBody>
      </p:sp>
      <p:pic>
        <p:nvPicPr>
          <p:cNvPr id="13" name="Picture 12">
            <a:extLst>
              <a:ext uri="{FF2B5EF4-FFF2-40B4-BE49-F238E27FC236}">
                <a16:creationId xmlns:a16="http://schemas.microsoft.com/office/drawing/2014/main" id="{DA28F15B-3408-ED41-9816-79ECFA2B7B66}"/>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p:blipFill>
        <p:spPr>
          <a:xfrm rot="2700000">
            <a:off x="5166012" y="1320951"/>
            <a:ext cx="4913268" cy="4792893"/>
          </a:xfrm>
          <a:prstGeom prst="rect">
            <a:avLst/>
          </a:prstGeom>
        </p:spPr>
      </p:pic>
    </p:spTree>
    <p:extLst>
      <p:ext uri="{BB962C8B-B14F-4D97-AF65-F5344CB8AC3E}">
        <p14:creationId xmlns:p14="http://schemas.microsoft.com/office/powerpoint/2010/main" val="3565113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Identifying Conflicts of Interest</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id="{5DF2435E-392C-B247-8A85-D8BE09DC23F0}"/>
              </a:ext>
            </a:extLst>
          </p:cNvPr>
          <p:cNvSpPr txBox="1"/>
          <p:nvPr/>
        </p:nvSpPr>
        <p:spPr>
          <a:xfrm>
            <a:off x="381769" y="1504950"/>
            <a:ext cx="4495031" cy="3172663"/>
          </a:xfrm>
          <a:prstGeom prst="rect">
            <a:avLst/>
          </a:prstGeom>
          <a:noFill/>
        </p:spPr>
        <p:txBody>
          <a:bodyPr wrap="square" rtlCol="0">
            <a:spAutoFit/>
          </a:bodyPr>
          <a:lstStyle/>
          <a:p>
            <a:pPr>
              <a:spcAft>
                <a:spcPts val="400"/>
              </a:spcAft>
            </a:pPr>
            <a:r>
              <a:rPr lang="en-US" sz="2000" b="1" dirty="0">
                <a:solidFill>
                  <a:schemeClr val="accent2"/>
                </a:solidFill>
              </a:rPr>
              <a:t>New Sales Rep: Part 2</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You are considering hiring a new sales representative but have not decided whether it is necessary for your business.</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While still undecided, you get a call from a well-known health care professional who is also an important customer.</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He tells you that his son has just graduated from medical school and would be a great asset to your company.</a:t>
            </a:r>
          </a:p>
          <a:p>
            <a:pPr marL="285750" indent="-285750">
              <a:spcAft>
                <a:spcPts val="10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You agree to interview him and find him to not be an ideal candidate for the role.</a:t>
            </a:r>
          </a:p>
          <a:p>
            <a:pPr>
              <a:spcAft>
                <a:spcPts val="400"/>
              </a:spcAft>
            </a:pP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Should you hire him?</a:t>
            </a:r>
            <a:endParaRPr lang="en-US" sz="1300" b="1" u="sng" dirty="0">
              <a:solidFill>
                <a:schemeClr val="accent1"/>
              </a:solidFill>
              <a:uFill>
                <a:solidFill>
                  <a:schemeClr val="accent3"/>
                </a:solidFill>
              </a:uFill>
            </a:endParaRPr>
          </a:p>
        </p:txBody>
      </p:sp>
      <p:sp>
        <p:nvSpPr>
          <p:cNvPr id="8" name="Rectangle 7">
            <a:extLst>
              <a:ext uri="{FF2B5EF4-FFF2-40B4-BE49-F238E27FC236}">
                <a16:creationId xmlns:a16="http://schemas.microsoft.com/office/drawing/2014/main" id="{2A245CB6-930B-6B4C-A2D2-5B474A6C4D6A}"/>
              </a:ext>
            </a:extLst>
          </p:cNvPr>
          <p:cNvSpPr/>
          <p:nvPr/>
        </p:nvSpPr>
        <p:spPr>
          <a:xfrm>
            <a:off x="5486400" y="1581150"/>
            <a:ext cx="3241963" cy="3276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p>
        </p:txBody>
      </p:sp>
      <p:sp>
        <p:nvSpPr>
          <p:cNvPr id="13" name="TextBox 12">
            <a:extLst>
              <a:ext uri="{FF2B5EF4-FFF2-40B4-BE49-F238E27FC236}">
                <a16:creationId xmlns:a16="http://schemas.microsoft.com/office/drawing/2014/main" id="{24F6DD4B-CC45-3447-9766-B2A8B0F05344}"/>
              </a:ext>
            </a:extLst>
          </p:cNvPr>
          <p:cNvSpPr txBox="1"/>
          <p:nvPr/>
        </p:nvSpPr>
        <p:spPr>
          <a:xfrm>
            <a:off x="5621481" y="1713909"/>
            <a:ext cx="2971800" cy="3011081"/>
          </a:xfrm>
          <a:prstGeom prst="rect">
            <a:avLst/>
          </a:prstGeom>
          <a:noFill/>
        </p:spPr>
        <p:txBody>
          <a:bodyPr wrap="square" rtlCol="0">
            <a:spAutoFit/>
          </a:bodyPr>
          <a:lstStyle/>
          <a:p>
            <a:pPr>
              <a:spcAft>
                <a:spcPts val="1000"/>
              </a:spcAft>
            </a:pPr>
            <a:r>
              <a:rPr lang="en-US" sz="1500" b="1" dirty="0">
                <a:solidFill>
                  <a:srgbClr val="FFFFFF"/>
                </a:solidFill>
              </a:rPr>
              <a:t>No. You should not hire the HCP's son:</a:t>
            </a:r>
            <a:endParaRPr lang="en-US" dirty="0">
              <a:solidFill>
                <a:srgbClr val="FFFFFF"/>
              </a:solidFill>
            </a:endParaRPr>
          </a:p>
          <a:p>
            <a:pPr marL="342900" indent="-342900">
              <a:spcAft>
                <a:spcPts val="500"/>
              </a:spcAft>
              <a:buFont typeface="+mj-lt"/>
              <a:buAutoNum type="arabicPeriod"/>
            </a:pPr>
            <a:r>
              <a:rPr lang="en-US" sz="1300" dirty="0">
                <a:solidFill>
                  <a:srgbClr val="FFFFFF"/>
                </a:solidFill>
              </a:rPr>
              <a:t>It is not clear that there is a legitimate need or business justification for the potential new sales position.</a:t>
            </a:r>
          </a:p>
          <a:p>
            <a:pPr marL="342900" indent="-342900">
              <a:spcAft>
                <a:spcPts val="500"/>
              </a:spcAft>
              <a:buFont typeface="+mj-lt"/>
              <a:buAutoNum type="arabicPeriod"/>
            </a:pPr>
            <a:r>
              <a:rPr lang="en-US" sz="1300" dirty="0">
                <a:solidFill>
                  <a:srgbClr val="FFFFFF"/>
                </a:solidFill>
              </a:rPr>
              <a:t>The HCP's son is not an ideal candidate for the position.</a:t>
            </a:r>
          </a:p>
          <a:p>
            <a:pPr marL="342900" indent="-342900">
              <a:spcAft>
                <a:spcPts val="500"/>
              </a:spcAft>
              <a:buFont typeface="+mj-lt"/>
              <a:buAutoNum type="arabicPeriod"/>
            </a:pPr>
            <a:r>
              <a:rPr lang="en-US" sz="1300" dirty="0">
                <a:solidFill>
                  <a:srgbClr val="FFFFFF"/>
                </a:solidFill>
              </a:rPr>
              <a:t>Hiring the HCP's son, even if he were an ideal candidate, would create a conflict of interest because of his connection to an HCP customer.</a:t>
            </a:r>
          </a:p>
        </p:txBody>
      </p:sp>
    </p:spTree>
    <p:extLst>
      <p:ext uri="{BB962C8B-B14F-4D97-AF65-F5344CB8AC3E}">
        <p14:creationId xmlns:p14="http://schemas.microsoft.com/office/powerpoint/2010/main" val="2747420041"/>
      </p:ext>
    </p:extLst>
  </p:cSld>
  <p:clrMapOvr>
    <a:masterClrMapping/>
  </p:clrMapOvr>
</p:sld>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2.xml><?xml version="1.0" encoding="utf-8"?>
<ds:datastoreItem xmlns:ds="http://schemas.openxmlformats.org/officeDocument/2006/customXml" ds:itemID="{8F5117D4-28DB-4146-A2D3-569079C133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F4521A-453F-478C-AED4-B69861D3DE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941</TotalTime>
  <Words>646</Words>
  <Application>Microsoft Office PowerPoint</Application>
  <PresentationFormat>On-screen Show (16:9)</PresentationFormat>
  <Paragraphs>39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Lato</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Kassem, Rana [GTSBE]</cp:lastModifiedBy>
  <cp:revision>109</cp:revision>
  <dcterms:created xsi:type="dcterms:W3CDTF">2019-12-09T14:45:42Z</dcterms:created>
  <dcterms:modified xsi:type="dcterms:W3CDTF">2021-05-19T07:59:43Z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ies>
</file>